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35"/>
  </p:notesMasterIdLst>
  <p:handoutMasterIdLst>
    <p:handoutMasterId r:id="rId36"/>
  </p:handoutMasterIdLst>
  <p:sldIdLst>
    <p:sldId id="395" r:id="rId2"/>
    <p:sldId id="396" r:id="rId3"/>
    <p:sldId id="260" r:id="rId4"/>
    <p:sldId id="273" r:id="rId5"/>
    <p:sldId id="334" r:id="rId6"/>
    <p:sldId id="400" r:id="rId7"/>
    <p:sldId id="333" r:id="rId8"/>
    <p:sldId id="342" r:id="rId9"/>
    <p:sldId id="267" r:id="rId10"/>
    <p:sldId id="352" r:id="rId11"/>
    <p:sldId id="349" r:id="rId12"/>
    <p:sldId id="351" r:id="rId13"/>
    <p:sldId id="361" r:id="rId14"/>
    <p:sldId id="271" r:id="rId15"/>
    <p:sldId id="356" r:id="rId16"/>
    <p:sldId id="357" r:id="rId17"/>
    <p:sldId id="366" r:id="rId18"/>
    <p:sldId id="367" r:id="rId19"/>
    <p:sldId id="368" r:id="rId20"/>
    <p:sldId id="371" r:id="rId21"/>
    <p:sldId id="372" r:id="rId22"/>
    <p:sldId id="397" r:id="rId23"/>
    <p:sldId id="398" r:id="rId24"/>
    <p:sldId id="399" r:id="rId25"/>
    <p:sldId id="373" r:id="rId26"/>
    <p:sldId id="401" r:id="rId27"/>
    <p:sldId id="374" r:id="rId28"/>
    <p:sldId id="376" r:id="rId29"/>
    <p:sldId id="377" r:id="rId30"/>
    <p:sldId id="378" r:id="rId31"/>
    <p:sldId id="394" r:id="rId32"/>
    <p:sldId id="393" r:id="rId33"/>
    <p:sldId id="402" r:id="rId34"/>
  </p:sldIdLst>
  <p:sldSz cx="9144000" cy="6858000" type="screen4x3"/>
  <p:notesSz cx="6669088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5017" autoAdjust="0"/>
  </p:normalViewPr>
  <p:slideViewPr>
    <p:cSldViewPr>
      <p:cViewPr varScale="1">
        <p:scale>
          <a:sx n="81" d="100"/>
          <a:sy n="81" d="100"/>
        </p:scale>
        <p:origin x="-9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70" d="100"/>
        <a:sy n="170" d="100"/>
      </p:scale>
      <p:origin x="0" y="29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69381527053"/>
          <c:y val="0.138940034050066"/>
          <c:w val="0.54577486182090895"/>
          <c:h val="0.7929913613720920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1922151878957896"/>
          <c:y val="0.33898480358156302"/>
          <c:w val="0.26424386005721601"/>
          <c:h val="0.28879689766063399"/>
        </c:manualLayout>
      </c:layout>
      <c:overlay val="0"/>
      <c:txPr>
        <a:bodyPr/>
        <a:lstStyle/>
        <a:p>
          <a:pPr>
            <a:defRPr sz="1200"/>
          </a:pPr>
          <a:endParaRPr lang="zh-H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工作表1!$B$1</c:f>
              <c:strCache>
                <c:ptCount val="1"/>
                <c:pt idx="0">
                  <c:v>SCH Patient Transfer Rate per month</c:v>
                </c:pt>
              </c:strCache>
            </c:strRef>
          </c:tx>
          <c:marker>
            <c:symbol val="none"/>
          </c:marker>
          <c:cat>
            <c:strRef>
              <c:f>工作表1!$A$2:$A$4</c:f>
              <c:strCache>
                <c:ptCount val="3"/>
                <c:pt idx="0">
                  <c:v>Apr – Jul 2017 
(Pre-integration)</c:v>
                </c:pt>
                <c:pt idx="1">
                  <c:v>Aug-Dec 17</c:v>
                </c:pt>
                <c:pt idx="2">
                  <c:v>Jan - Jun 18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12.25</c:v>
                </c:pt>
                <c:pt idx="1">
                  <c:v>7.6</c:v>
                </c:pt>
                <c:pt idx="2">
                  <c:v>5.33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C8-304F-89B8-8792514BE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33920"/>
        <c:axId val="190035456"/>
      </c:lineChart>
      <c:catAx>
        <c:axId val="190033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035456"/>
        <c:crosses val="autoZero"/>
        <c:auto val="1"/>
        <c:lblAlgn val="ctr"/>
        <c:lblOffset val="100"/>
        <c:noMultiLvlLbl val="0"/>
      </c:catAx>
      <c:valAx>
        <c:axId val="190035456"/>
        <c:scaling>
          <c:orientation val="minMax"/>
          <c:max val="1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033920"/>
        <c:crosses val="autoZero"/>
        <c:crossBetween val="between"/>
        <c:majorUnit val="2"/>
        <c:minorUnit val="0.1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HK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700"/>
            </a:pPr>
            <a:r>
              <a:rPr lang="en-US" altLang="zh-HK" sz="1200" b="1" dirty="0">
                <a:effectLst/>
              </a:rPr>
              <a:t>Physical Restraint Rate 2017</a:t>
            </a:r>
            <a:endParaRPr lang="zh-HK" altLang="zh-HK" sz="700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517991206293199"/>
          <c:y val="0.23953444444444399"/>
          <c:w val="0.87658477208005903"/>
          <c:h val="0.46047777777777799"/>
        </c:manualLayout>
      </c:layout>
      <c:lineChart>
        <c:grouping val="standard"/>
        <c:varyColors val="0"/>
        <c:ser>
          <c:idx val="0"/>
          <c:order val="0"/>
          <c:cat>
            <c:numRef>
              <c:f>工作表1!$B$28:$M$28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工作表1!$B$29:$M$29</c:f>
              <c:numCache>
                <c:formatCode>0.00%</c:formatCode>
                <c:ptCount val="12"/>
                <c:pt idx="0">
                  <c:v>3.5700000000000003E-2</c:v>
                </c:pt>
                <c:pt idx="1">
                  <c:v>3.5700000000000003E-2</c:v>
                </c:pt>
                <c:pt idx="2">
                  <c:v>3.1300000000000001E-2</c:v>
                </c:pt>
                <c:pt idx="3">
                  <c:v>3.5200000000000002E-2</c:v>
                </c:pt>
                <c:pt idx="4">
                  <c:v>3.6200000000000003E-2</c:v>
                </c:pt>
                <c:pt idx="5">
                  <c:v>3.1399999999999997E-2</c:v>
                </c:pt>
                <c:pt idx="6">
                  <c:v>3.1099999999999999E-2</c:v>
                </c:pt>
                <c:pt idx="7">
                  <c:v>3.95E-2</c:v>
                </c:pt>
                <c:pt idx="8">
                  <c:v>4.5999999999999999E-2</c:v>
                </c:pt>
                <c:pt idx="9">
                  <c:v>4.1500000000000002E-2</c:v>
                </c:pt>
                <c:pt idx="10">
                  <c:v>4.1500000000000002E-2</c:v>
                </c:pt>
                <c:pt idx="11">
                  <c:v>4.9500000000000002E-2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DE-D841-A7C5-2286FFCF7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523648"/>
        <c:axId val="190525440"/>
      </c:lineChart>
      <c:dateAx>
        <c:axId val="190523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90525440"/>
        <c:crosses val="autoZero"/>
        <c:auto val="1"/>
        <c:lblOffset val="100"/>
        <c:baseTimeUnit val="months"/>
      </c:dateAx>
      <c:valAx>
        <c:axId val="19052544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9052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800"/>
      </a:pPr>
      <a:endParaRPr lang="zh-H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altLang="en-US" sz="1200" dirty="0"/>
              <a:t>Reasons</a:t>
            </a:r>
            <a:r>
              <a:rPr lang="en-US" altLang="en-US" sz="1200" baseline="0" dirty="0"/>
              <a:t> for Restraint</a:t>
            </a:r>
            <a:endParaRPr lang="en-US" altLang="en-US" sz="12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6387305544794993E-2"/>
          <c:y val="0.24519833333333299"/>
          <c:w val="0.85275069830571704"/>
          <c:h val="0.27200222222222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工作表1!$A$3</c:f>
              <c:strCache>
                <c:ptCount val="1"/>
                <c:pt idx="0">
                  <c:v>no. of patients</c:v>
                </c:pt>
              </c:strCache>
            </c:strRef>
          </c:tx>
          <c:invertIfNegative val="0"/>
          <c:cat>
            <c:strRef>
              <c:f>工作表1!$B$2:$F$2</c:f>
              <c:strCache>
                <c:ptCount val="5"/>
                <c:pt idx="0">
                  <c:v>interfere life support device</c:v>
                </c:pt>
                <c:pt idx="1">
                  <c:v>self harm</c:v>
                </c:pt>
                <c:pt idx="2">
                  <c:v>fall risk</c:v>
                </c:pt>
                <c:pt idx="3">
                  <c:v>endanger others</c:v>
                </c:pt>
                <c:pt idx="4">
                  <c:v>tearing bed sheet and pajamas</c:v>
                </c:pt>
              </c:strCache>
            </c:strRef>
          </c:cat>
          <c:val>
            <c:numRef>
              <c:f>工作表1!$B$3:$F$3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4D-8243-BC03-41B63659C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541824"/>
        <c:axId val="190543360"/>
      </c:barChart>
      <c:catAx>
        <c:axId val="19054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zh-HK"/>
          </a:p>
        </c:txPr>
        <c:crossAx val="190543360"/>
        <c:crosses val="autoZero"/>
        <c:auto val="1"/>
        <c:lblAlgn val="ctr"/>
        <c:lblOffset val="100"/>
        <c:noMultiLvlLbl val="0"/>
      </c:catAx>
      <c:valAx>
        <c:axId val="19054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541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0.315</cdr:x>
      <cdr:y>0.23865</cdr:y>
    </cdr:from>
    <cdr:to>
      <cdr:x>0.45499</cdr:x>
      <cdr:y>0.36593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2592288" y="1080120"/>
          <a:ext cx="1152128" cy="576064"/>
        </a:xfrm>
        <a:prstGeom xmlns:a="http://schemas.openxmlformats.org/drawingml/2006/main" prst="straightConnector1">
          <a:avLst/>
        </a:prstGeom>
        <a:ln xmlns:a="http://schemas.openxmlformats.org/drawingml/2006/main" w="101600">
          <a:solidFill>
            <a:srgbClr val="FF0000"/>
          </a:solidFill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0091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9454F65-0A1B-4131-8335-DF85E5FFF47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274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8"/>
            <a:ext cx="5335270" cy="446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73DA769E-8266-4E7A-99E7-891D521F100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1313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CBD5-DADC-414D-9F2F-B59201ED40DA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2146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altLang="zh-HK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32D8-01B6-40A3-901A-DB4A76E8CC1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F0B8-10C9-4DBC-8712-A509611F7F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86D9-C2A8-424D-82D7-500A6A5198F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1C18-A55E-4920-9F65-6C18EEA5C6F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F216-CEEF-4C85-9119-B5DE9857B17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D475-49C3-455B-8AAC-3DCA76821E6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EC59-65A3-47D8-AF1C-3C646CE389B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EE7C-6C5D-45DF-B126-089E86E766C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3525-7B23-446F-99EB-9E6B23F7EC4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altLang="zh-HK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BA908-1516-413A-9F53-923577BEA0A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  <a:p>
            <a:pPr lvl="1" eaLnBrk="1" latinLnBrk="0" hangingPunct="1"/>
            <a:r>
              <a:rPr kumimoji="0" lang="en-US" altLang="zh-HK" smtClean="0"/>
              <a:t>Second level</a:t>
            </a:r>
          </a:p>
          <a:p>
            <a:pPr lvl="2" eaLnBrk="1" latinLnBrk="0" hangingPunct="1"/>
            <a:r>
              <a:rPr kumimoji="0" lang="en-US" altLang="zh-HK" smtClean="0"/>
              <a:t>Third level</a:t>
            </a:r>
          </a:p>
          <a:p>
            <a:pPr lvl="3" eaLnBrk="1" latinLnBrk="0" hangingPunct="1"/>
            <a:r>
              <a:rPr kumimoji="0" lang="en-US" altLang="zh-HK" smtClean="0"/>
              <a:t>Fourth level</a:t>
            </a:r>
          </a:p>
          <a:p>
            <a:pPr lvl="4" eaLnBrk="1" latinLnBrk="0" hangingPunct="1"/>
            <a:r>
              <a:rPr kumimoji="0"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4BF7-11EC-4C74-949C-DD2CF9B61BE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microsoft.com/office/2007/relationships/hdphoto" Target="../media/hdphoto1.wdp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hart" Target="../charts/chart3.xml"/><Relationship Id="rId7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4.png"/><Relationship Id="rId4" Type="http://schemas.openxmlformats.org/officeDocument/2006/relationships/chart" Target="../charts/chart4.xml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microsoft.com/office/2007/relationships/hdphoto" Target="../media/hdphoto5.wdp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1168221"/>
            <a:ext cx="7772400" cy="2543875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Promoting end of life care in a long stay hospital setting: Cheshire Home, </a:t>
            </a:r>
            <a:br>
              <a:rPr lang="en-US" altLang="zh-HK" dirty="0" smtClean="0"/>
            </a:br>
            <a:r>
              <a:rPr lang="en-US" altLang="zh-HK" dirty="0" smtClean="0"/>
              <a:t>Shatin, Hong Kong SAR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6670366" cy="1656184"/>
          </a:xfrm>
        </p:spPr>
        <p:txBody>
          <a:bodyPr>
            <a:normAutofit fontScale="70000" lnSpcReduction="20000"/>
          </a:bodyPr>
          <a:lstStyle/>
          <a:p>
            <a:r>
              <a:rPr lang="en-US" altLang="zh-HK" dirty="0" smtClean="0">
                <a:solidFill>
                  <a:srgbClr val="002060"/>
                </a:solidFill>
              </a:rPr>
              <a:t>Dr Elsie Hui, FRCP</a:t>
            </a:r>
          </a:p>
          <a:p>
            <a:r>
              <a:rPr lang="en-US" altLang="zh-HK" dirty="0" smtClean="0">
                <a:solidFill>
                  <a:srgbClr val="002060"/>
                </a:solidFill>
              </a:rPr>
              <a:t>Chief of Service, Shatin Cheshire Home</a:t>
            </a:r>
          </a:p>
          <a:p>
            <a:r>
              <a:rPr lang="en-US" altLang="zh-HK" dirty="0" smtClean="0">
                <a:solidFill>
                  <a:srgbClr val="002060"/>
                </a:solidFill>
              </a:rPr>
              <a:t>Deputy Hospital Chief Executive, Shatin Hospital</a:t>
            </a:r>
          </a:p>
          <a:p>
            <a:r>
              <a:rPr lang="en-US" altLang="zh-HK" dirty="0" smtClean="0">
                <a:solidFill>
                  <a:srgbClr val="002060"/>
                </a:solidFill>
              </a:rPr>
              <a:t>Service Director (Primary &amp; Community Health Care)</a:t>
            </a:r>
          </a:p>
          <a:p>
            <a:r>
              <a:rPr lang="en-US" altLang="zh-HK" dirty="0" smtClean="0">
                <a:solidFill>
                  <a:srgbClr val="002060"/>
                </a:solidFill>
              </a:rPr>
              <a:t>New Territories East Cluster</a:t>
            </a:r>
            <a:endParaRPr lang="zh-HK" altLang="en-US" dirty="0">
              <a:solidFill>
                <a:srgbClr val="00206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32D8-01B6-40A3-901A-DB4A76E8CC1C}" type="slidenum">
              <a:rPr lang="en-US" altLang="zh-TW" smtClean="0"/>
              <a:pPr/>
              <a:t>1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611560" y="908720"/>
            <a:ext cx="8064896" cy="4824536"/>
          </a:xfrm>
          <a:prstGeom prst="rect">
            <a:avLst/>
          </a:prstGeom>
          <a:solidFill>
            <a:schemeClr val="accent6">
              <a:lumMod val="40000"/>
              <a:lumOff val="60000"/>
              <a:alpha val="12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076">
            <a:off x="6590073" y="1969803"/>
            <a:ext cx="1152128" cy="18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4415"/>
            <a:ext cx="8229600" cy="427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6156012"/>
            <a:ext cx="8100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HK" sz="1600" i="1" dirty="0" err="1"/>
              <a:t>Lavan</a:t>
            </a:r>
            <a:r>
              <a:rPr lang="en-US" altLang="zh-HK" sz="1600" i="1" dirty="0"/>
              <a:t> AH, </a:t>
            </a:r>
            <a:r>
              <a:rPr lang="en-US" altLang="zh-HK" sz="1600" i="1" dirty="0" err="1" smtClean="0"/>
              <a:t>O'Mahony</a:t>
            </a:r>
            <a:r>
              <a:rPr lang="en-US" altLang="zh-HK" sz="1600" i="1" dirty="0"/>
              <a:t> D, et al. Age Ageing. 2017 Jul 1;46(4):600-607.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 vert="horz" rtlCol="0" anchor="ctr"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HK" dirty="0" smtClean="0"/>
              <a:t>Medication reconciliation and De-prescribing</a:t>
            </a:r>
            <a:endParaRPr lang="en-US" altLang="zh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02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Dementia Feeding </a:t>
            </a:r>
            <a:r>
              <a:rPr lang="en-US" altLang="zh-HK" dirty="0" err="1" smtClean="0"/>
              <a:t>Programme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 b="48395"/>
          <a:stretch/>
        </p:blipFill>
        <p:spPr>
          <a:xfrm>
            <a:off x="1547664" y="1556792"/>
            <a:ext cx="6253567" cy="4900112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6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Dementia Passport</a:t>
            </a:r>
            <a:endParaRPr lang="zh-HK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2698"/>
            <a:ext cx="7632848" cy="5396662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15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Dementia Passport</a:t>
            </a:r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15762"/>
            <a:ext cx="7776864" cy="5498486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79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cpy946\AppData\Local\Microsoft\Windows\Temporary Internet Files\Content.IE5\7Z6WZW6T\Sunset_in_Zadar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>
                <a:solidFill>
                  <a:schemeClr val="bg2">
                    <a:lumMod val="75000"/>
                  </a:schemeClr>
                </a:solidFill>
              </a:rPr>
              <a:t>End of Life Care</a:t>
            </a:r>
            <a:endParaRPr lang="en-US" altLang="zh-TW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221088"/>
            <a:ext cx="6670366" cy="1752600"/>
          </a:xfrm>
        </p:spPr>
        <p:txBody>
          <a:bodyPr/>
          <a:lstStyle/>
          <a:p>
            <a:r>
              <a:rPr lang="en-US" altLang="zh-HK" dirty="0" smtClean="0">
                <a:solidFill>
                  <a:schemeClr val="bg2">
                    <a:lumMod val="75000"/>
                  </a:schemeClr>
                </a:solidFill>
              </a:rPr>
              <a:t>To promote dignified, quality living until the very end</a:t>
            </a:r>
            <a:endParaRPr lang="zh-HK" altLang="zh-HK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32D8-01B6-40A3-901A-DB4A76E8CC1C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Advance Care Planning (ACP)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 smtClean="0"/>
              <a:t>Opportunities</a:t>
            </a:r>
          </a:p>
          <a:p>
            <a:pPr lvl="1"/>
            <a:r>
              <a:rPr lang="en-US" altLang="zh-HK" dirty="0" smtClean="0"/>
              <a:t>New admissions to SCH had ACPs established in Residential Care Homes</a:t>
            </a:r>
          </a:p>
          <a:p>
            <a:pPr lvl="1"/>
            <a:r>
              <a:rPr lang="en-US" altLang="zh-HK" dirty="0" smtClean="0"/>
              <a:t>Many family members eager to start ACP conversation</a:t>
            </a:r>
          </a:p>
          <a:p>
            <a:pPr lvl="1"/>
            <a:r>
              <a:rPr lang="en-US" altLang="zh-HK" dirty="0" smtClean="0"/>
              <a:t>SCH nursing staff have good rapport with residents and their families</a:t>
            </a:r>
          </a:p>
          <a:p>
            <a:pPr lvl="1"/>
            <a:r>
              <a:rPr lang="en-US" altLang="zh-HK" dirty="0" smtClean="0"/>
              <a:t>A gesture of showing care (PCC)</a:t>
            </a:r>
          </a:p>
          <a:p>
            <a:pPr lvl="1"/>
            <a:endParaRPr lang="zh-HK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 smtClean="0"/>
              <a:t>Challenges</a:t>
            </a:r>
          </a:p>
          <a:p>
            <a:pPr lvl="1"/>
            <a:r>
              <a:rPr lang="en-US" altLang="zh-HK" dirty="0"/>
              <a:t>Some </a:t>
            </a:r>
            <a:r>
              <a:rPr lang="en-US" altLang="zh-HK" dirty="0" smtClean="0"/>
              <a:t>residents </a:t>
            </a:r>
            <a:r>
              <a:rPr lang="en-US" altLang="zh-HK" dirty="0"/>
              <a:t>do not have </a:t>
            </a:r>
            <a:r>
              <a:rPr lang="en-US" altLang="zh-HK" dirty="0" smtClean="0"/>
              <a:t>next of kin</a:t>
            </a:r>
            <a:endParaRPr lang="en-US" altLang="zh-HK" dirty="0"/>
          </a:p>
          <a:p>
            <a:pPr lvl="1"/>
            <a:r>
              <a:rPr lang="en-US" altLang="zh-HK" dirty="0" smtClean="0"/>
              <a:t>Traditionally medical dominance vs  nurse-led model</a:t>
            </a:r>
          </a:p>
          <a:p>
            <a:pPr lvl="1"/>
            <a:r>
              <a:rPr lang="en-US" altLang="zh-HK" dirty="0" smtClean="0"/>
              <a:t> Some residents are young (mentally retarded) and deemed not approaching EOL</a:t>
            </a:r>
          </a:p>
          <a:p>
            <a:pPr lvl="1"/>
            <a:endParaRPr lang="en-US" altLang="zh-HK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F216-CEEF-4C85-9119-B5DE9857B17E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31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Staff </a:t>
            </a:r>
            <a:r>
              <a:rPr lang="en-US" altLang="zh-HK" dirty="0"/>
              <a:t>E</a:t>
            </a:r>
            <a:r>
              <a:rPr lang="en-US" altLang="zh-HK" dirty="0" smtClean="0"/>
              <a:t>ngagement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9715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altLang="zh-HK" dirty="0" smtClean="0"/>
              <a:t>Palliative Care team: Training sessions with Nurse Consultant, Palliative Care nurses, clinicians</a:t>
            </a:r>
          </a:p>
          <a:p>
            <a:pPr lvl="1"/>
            <a:r>
              <a:rPr lang="en-US" altLang="zh-HK" dirty="0" smtClean="0"/>
              <a:t>Nursing Faculty, The Chinese University of HK: focus group, workshops</a:t>
            </a:r>
          </a:p>
          <a:p>
            <a:pPr lvl="1"/>
            <a:endParaRPr lang="en-US" altLang="zh-HK" dirty="0" smtClean="0"/>
          </a:p>
          <a:p>
            <a:pPr lvl="1"/>
            <a:r>
              <a:rPr lang="en-US" altLang="zh-HK" dirty="0" smtClean="0"/>
              <a:t>Staff rotation to designated EOL wards in Shatin Hospital</a:t>
            </a:r>
          </a:p>
          <a:p>
            <a:pPr lvl="2"/>
            <a:r>
              <a:rPr lang="en-US" altLang="zh-HK" dirty="0" smtClean="0"/>
              <a:t>Hands-on EOL patient care</a:t>
            </a:r>
          </a:p>
          <a:p>
            <a:pPr lvl="2"/>
            <a:r>
              <a:rPr lang="en-US" altLang="zh-HK" dirty="0" smtClean="0"/>
              <a:t>Symptoms identification and control</a:t>
            </a:r>
          </a:p>
          <a:p>
            <a:pPr lvl="2"/>
            <a:r>
              <a:rPr lang="en-US" altLang="zh-HK" dirty="0" smtClean="0"/>
              <a:t>ACP conversation</a:t>
            </a:r>
          </a:p>
          <a:p>
            <a:pPr lvl="2"/>
            <a:r>
              <a:rPr lang="en-US" altLang="zh-HK" dirty="0" smtClean="0"/>
              <a:t>Dementia Feeding Programme</a:t>
            </a:r>
          </a:p>
          <a:p>
            <a:pPr lvl="2"/>
            <a:r>
              <a:rPr lang="en-US" altLang="zh-HK" dirty="0" smtClean="0"/>
              <a:t>Documentation</a:t>
            </a:r>
          </a:p>
          <a:p>
            <a:pPr lvl="2"/>
            <a:r>
              <a:rPr lang="en-US" altLang="zh-HK" dirty="0" smtClean="0"/>
              <a:t>Bereavement support</a:t>
            </a:r>
          </a:p>
          <a:p>
            <a:pPr lvl="2"/>
            <a:r>
              <a:rPr lang="en-US" altLang="zh-HK" dirty="0" smtClean="0"/>
              <a:t>Sharing and reflections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68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HK" sz="3200" b="1" dirty="0">
                <a:solidFill>
                  <a:srgbClr val="2D4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Service </a:t>
            </a:r>
            <a:r>
              <a:rPr lang="en-US" altLang="zh-HK" sz="3200" b="1" dirty="0" smtClean="0">
                <a:solidFill>
                  <a:srgbClr val="2D4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US" altLang="zh-HK" sz="3200" b="1" dirty="0">
                <a:solidFill>
                  <a:srgbClr val="2D4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HK" sz="3200" b="1" dirty="0" smtClean="0">
                <a:solidFill>
                  <a:srgbClr val="2D4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zh-HK" sz="3200" b="1" dirty="0" err="1" smtClean="0">
                <a:solidFill>
                  <a:srgbClr val="2D4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Shatin</a:t>
            </a:r>
            <a:r>
              <a:rPr lang="en-US" altLang="zh-HK" sz="3200" b="1" dirty="0" smtClean="0">
                <a:solidFill>
                  <a:srgbClr val="2D4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Cheshire Home</a:t>
            </a:r>
            <a:endParaRPr lang="zh-HK" altLang="en-US" sz="3200" b="1" dirty="0">
              <a:solidFill>
                <a:srgbClr val="2D4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043608" y="1412776"/>
            <a:ext cx="7865055" cy="864096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altLang="zh-HK" sz="2400" dirty="0"/>
              <a:t>I</a:t>
            </a:r>
            <a:r>
              <a:rPr lang="en-US" altLang="zh-HK" sz="2400" dirty="0" smtClean="0"/>
              <a:t>ntegration </a:t>
            </a:r>
            <a:r>
              <a:rPr lang="en-US" altLang="zh-HK" sz="2400" dirty="0"/>
              <a:t>with SH M&amp;G Department on 1/7/17</a:t>
            </a:r>
          </a:p>
          <a:p>
            <a:pPr marL="0" indent="0" algn="ctr">
              <a:lnSpc>
                <a:spcPts val="2500"/>
              </a:lnSpc>
              <a:buNone/>
            </a:pPr>
            <a:r>
              <a:rPr lang="en-US" altLang="zh-HK" sz="2400" dirty="0"/>
              <a:t>New service model fully implemented in Jan 2018</a:t>
            </a:r>
          </a:p>
          <a:p>
            <a:pPr marL="0" indent="0" algn="ctr">
              <a:buNone/>
            </a:pPr>
            <a:endParaRPr lang="en-US" altLang="zh-HK" sz="2400" dirty="0"/>
          </a:p>
          <a:p>
            <a:pPr marL="0" indent="0" algn="ctr">
              <a:buNone/>
            </a:pPr>
            <a:endParaRPr lang="zh-HK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F9B0-1038-4AC4-B124-3C90E3CE6F3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43608" y="2394466"/>
            <a:ext cx="741682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>
                <a:solidFill>
                  <a:prstClr val="black"/>
                </a:solidFill>
              </a:rPr>
              <a:t>Patient-centered Care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43608" y="3212976"/>
            <a:ext cx="7416824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>
                <a:solidFill>
                  <a:prstClr val="black"/>
                </a:solidFill>
              </a:rPr>
              <a:t>Promotion of </a:t>
            </a:r>
            <a:r>
              <a:rPr lang="en-US" altLang="zh-HK" sz="2800" b="1" u="sng" dirty="0">
                <a:solidFill>
                  <a:prstClr val="black"/>
                </a:solidFill>
              </a:rPr>
              <a:t>Dying and Caring in place  </a:t>
            </a:r>
          </a:p>
          <a:p>
            <a:pPr algn="ctr"/>
            <a:r>
              <a:rPr lang="en-US" altLang="zh-HK" sz="2800" b="1" dirty="0" smtClean="0">
                <a:solidFill>
                  <a:prstClr val="black"/>
                </a:solidFill>
              </a:rPr>
              <a:t>Though Advance </a:t>
            </a:r>
            <a:r>
              <a:rPr lang="en-US" altLang="zh-HK" sz="2800" b="1" dirty="0">
                <a:solidFill>
                  <a:prstClr val="black"/>
                </a:solidFill>
              </a:rPr>
              <a:t>Care Planning (ACP)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043608" y="4437112"/>
            <a:ext cx="7416824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sz="2800" b="1" dirty="0">
                <a:solidFill>
                  <a:prstClr val="black"/>
                </a:solidFill>
              </a:rPr>
              <a:t>Provide </a:t>
            </a:r>
            <a:r>
              <a:rPr lang="en-US" altLang="zh-HK" sz="2800" b="1" u="sng" dirty="0">
                <a:solidFill>
                  <a:prstClr val="black"/>
                </a:solidFill>
              </a:rPr>
              <a:t>choices</a:t>
            </a:r>
            <a:r>
              <a:rPr lang="en-US" altLang="zh-HK" sz="2800" b="1" dirty="0">
                <a:solidFill>
                  <a:prstClr val="black"/>
                </a:solidFill>
              </a:rPr>
              <a:t> for patients </a:t>
            </a:r>
            <a:r>
              <a:rPr lang="en-US" altLang="zh-HK" sz="2800" b="1" dirty="0" smtClean="0">
                <a:solidFill>
                  <a:prstClr val="black"/>
                </a:solidFill>
              </a:rPr>
              <a:t>(and relatives), </a:t>
            </a:r>
            <a:endParaRPr lang="en-US" altLang="zh-HK" sz="2800" b="1" dirty="0">
              <a:solidFill>
                <a:prstClr val="black"/>
              </a:solidFill>
            </a:endParaRPr>
          </a:p>
          <a:p>
            <a:pPr algn="ctr"/>
            <a:r>
              <a:rPr lang="en-US" altLang="zh-HK" sz="2800" b="1" dirty="0" smtClean="0">
                <a:solidFill>
                  <a:prstClr val="black"/>
                </a:solidFill>
              </a:rPr>
              <a:t>promote dignity &amp; comfort </a:t>
            </a:r>
            <a:endParaRPr lang="en-US" altLang="zh-HK" sz="2800" b="1" dirty="0">
              <a:solidFill>
                <a:prstClr val="black"/>
              </a:solidFill>
            </a:endParaRPr>
          </a:p>
          <a:p>
            <a:pPr algn="ctr"/>
            <a:r>
              <a:rPr lang="en-US" altLang="zh-HK" sz="2800" b="1" dirty="0">
                <a:solidFill>
                  <a:prstClr val="black"/>
                </a:solidFill>
              </a:rPr>
              <a:t>till </a:t>
            </a:r>
            <a:r>
              <a:rPr lang="en-US" altLang="zh-HK" sz="2800" b="1" dirty="0" smtClean="0">
                <a:solidFill>
                  <a:prstClr val="black"/>
                </a:solidFill>
              </a:rPr>
              <a:t>the end </a:t>
            </a:r>
            <a:r>
              <a:rPr lang="en-US" altLang="zh-HK" sz="2800" b="1" dirty="0">
                <a:solidFill>
                  <a:prstClr val="black"/>
                </a:solidFill>
              </a:rPr>
              <a:t>of </a:t>
            </a:r>
            <a:r>
              <a:rPr lang="en-US" altLang="zh-HK" sz="2800" b="1" dirty="0" smtClean="0">
                <a:solidFill>
                  <a:prstClr val="black"/>
                </a:solidFill>
              </a:rPr>
              <a:t>their lives</a:t>
            </a:r>
            <a:endParaRPr lang="en-US" altLang="zh-HK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941184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3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00896" y="2979047"/>
            <a:ext cx="6803092" cy="6761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>
                <a:solidFill>
                  <a:srgbClr val="FFFFFF"/>
                </a:solidFill>
                <a:latin typeface="Maiandra GD" panose="020E0502030308020204" pitchFamily="34" charset="0"/>
              </a:rPr>
              <a:t>Dr. Elsie Hui *</a:t>
            </a:r>
          </a:p>
          <a:p>
            <a:pPr algn="ctr"/>
            <a:r>
              <a:rPr lang="en-US" altLang="zh-HK" b="1" i="1" dirty="0" smtClean="0">
                <a:solidFill>
                  <a:srgbClr val="FFFFFF"/>
                </a:solidFill>
                <a:latin typeface="Maiandra GD" panose="020E0502030308020204" pitchFamily="34" charset="0"/>
              </a:rPr>
              <a:t>Consultant &amp; Chief of Service</a:t>
            </a:r>
            <a:endParaRPr lang="zh-HK" altLang="en-US" b="1" i="1" dirty="0">
              <a:solidFill>
                <a:srgbClr val="FFFFFF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5944" y="4718776"/>
            <a:ext cx="6786720" cy="13566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fla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dirty="0">
                <a:solidFill>
                  <a:schemeClr val="bg2">
                    <a:lumMod val="25000"/>
                  </a:schemeClr>
                </a:solidFill>
                <a:latin typeface="Maiandra GD" panose="020E0502030308020204" pitchFamily="34" charset="0"/>
              </a:rPr>
              <a:t>             Dr. Kingsley </a:t>
            </a:r>
            <a:r>
              <a:rPr lang="en-US" altLang="zh-HK" dirty="0" smtClean="0">
                <a:solidFill>
                  <a:schemeClr val="bg2">
                    <a:lumMod val="25000"/>
                  </a:schemeClr>
                </a:solidFill>
                <a:latin typeface="Maiandra GD" panose="020E0502030308020204" pitchFamily="34" charset="0"/>
              </a:rPr>
              <a:t>Cheung </a:t>
            </a:r>
            <a:r>
              <a:rPr lang="en-US" altLang="zh-HK" baseline="30000" dirty="0" smtClean="0">
                <a:solidFill>
                  <a:schemeClr val="bg2">
                    <a:lumMod val="25000"/>
                  </a:schemeClr>
                </a:solidFill>
                <a:latin typeface="Maiandra GD" panose="020E0502030308020204" pitchFamily="34" charset="0"/>
              </a:rPr>
              <a:t>#</a:t>
            </a:r>
            <a:r>
              <a:rPr lang="en-US" altLang="zh-HK" dirty="0" smtClean="0">
                <a:solidFill>
                  <a:schemeClr val="bg2">
                    <a:lumMod val="25000"/>
                  </a:schemeClr>
                </a:solidFill>
                <a:latin typeface="Maiandra GD" panose="020E0502030308020204" pitchFamily="34" charset="0"/>
              </a:rPr>
              <a:t>:   </a:t>
            </a:r>
            <a:r>
              <a:rPr lang="en-US" altLang="zh-HK" dirty="0">
                <a:solidFill>
                  <a:schemeClr val="bg2">
                    <a:lumMod val="25000"/>
                  </a:schemeClr>
                </a:solidFill>
                <a:latin typeface="Maiandra GD" panose="020E0502030308020204" pitchFamily="34" charset="0"/>
              </a:rPr>
              <a:t>Ward 1,4,7,8 &amp; </a:t>
            </a:r>
            <a:r>
              <a:rPr lang="en-US" altLang="zh-HK" dirty="0" smtClean="0">
                <a:solidFill>
                  <a:schemeClr val="bg2">
                    <a:lumMod val="25000"/>
                  </a:schemeClr>
                </a:solidFill>
                <a:latin typeface="Maiandra GD" panose="020E0502030308020204" pitchFamily="34" charset="0"/>
              </a:rPr>
              <a:t>Chalets</a:t>
            </a:r>
            <a:endParaRPr lang="en-US" altLang="zh-HK" dirty="0">
              <a:solidFill>
                <a:schemeClr val="bg2">
                  <a:lumMod val="25000"/>
                </a:schemeClr>
              </a:solidFill>
              <a:latin typeface="Maiandra GD" panose="020E0502030308020204" pitchFamily="34" charset="0"/>
            </a:endParaRPr>
          </a:p>
          <a:p>
            <a:r>
              <a:rPr lang="en-US" altLang="zh-HK" dirty="0">
                <a:solidFill>
                  <a:schemeClr val="bg2">
                    <a:lumMod val="25000"/>
                  </a:schemeClr>
                </a:solidFill>
                <a:latin typeface="Maiandra GD" panose="020E0502030308020204" pitchFamily="34" charset="0"/>
              </a:rPr>
              <a:t>                           Dr. Au KM:   Ward 2,5</a:t>
            </a:r>
          </a:p>
          <a:p>
            <a:r>
              <a:rPr lang="en-US" altLang="zh-HK" dirty="0">
                <a:solidFill>
                  <a:schemeClr val="bg2">
                    <a:lumMod val="25000"/>
                  </a:schemeClr>
                </a:solidFill>
                <a:latin typeface="Maiandra GD" panose="020E0502030308020204" pitchFamily="34" charset="0"/>
              </a:rPr>
              <a:t>                         Dr. Joey Ng:   Ward </a:t>
            </a:r>
            <a:r>
              <a:rPr lang="en-US" altLang="zh-HK" dirty="0" smtClean="0">
                <a:solidFill>
                  <a:schemeClr val="bg2">
                    <a:lumMod val="25000"/>
                  </a:schemeClr>
                </a:solidFill>
                <a:latin typeface="Maiandra GD" panose="020E0502030308020204" pitchFamily="34" charset="0"/>
              </a:rPr>
              <a:t>3</a:t>
            </a:r>
            <a:endParaRPr lang="en-US" altLang="zh-HK" dirty="0">
              <a:solidFill>
                <a:schemeClr val="bg2">
                  <a:lumMod val="25000"/>
                </a:schemeClr>
              </a:solidFill>
              <a:latin typeface="Maiandra GD" panose="020E0502030308020204" pitchFamily="34" charset="0"/>
            </a:endParaRPr>
          </a:p>
          <a:p>
            <a:pPr algn="ctr"/>
            <a:r>
              <a:rPr lang="en-US" altLang="zh-HK" b="1" i="1" dirty="0">
                <a:solidFill>
                  <a:schemeClr val="bg2">
                    <a:lumMod val="25000"/>
                  </a:schemeClr>
                </a:solidFill>
                <a:latin typeface="Maiandra GD" panose="020E0502030308020204" pitchFamily="34" charset="0"/>
              </a:rPr>
              <a:t>Medical Officer </a:t>
            </a:r>
            <a:endParaRPr lang="zh-HK" altLang="en-US" b="1" i="1" dirty="0">
              <a:solidFill>
                <a:schemeClr val="bg2">
                  <a:lumMod val="2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2420" y="3884080"/>
            <a:ext cx="6786720" cy="6670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fla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rgbClr val="FFFFFF"/>
                </a:solidFill>
                <a:latin typeface="Maiandra GD" panose="020E0502030308020204" pitchFamily="34" charset="0"/>
              </a:rPr>
              <a:t>Dr. Winnie Ng *                        Dr Yuk KL *</a:t>
            </a:r>
          </a:p>
          <a:p>
            <a:pPr algn="ctr"/>
            <a:r>
              <a:rPr lang="en-US" altLang="zh-HK" dirty="0">
                <a:solidFill>
                  <a:srgbClr val="FFFFFF"/>
                </a:solidFill>
                <a:latin typeface="Maiandra GD" panose="020E0502030308020204" pitchFamily="34" charset="0"/>
              </a:rPr>
              <a:t>         </a:t>
            </a:r>
            <a:r>
              <a:rPr lang="en-US" altLang="zh-HK" b="1" i="1" dirty="0">
                <a:solidFill>
                  <a:srgbClr val="FFFFFF"/>
                </a:solidFill>
                <a:latin typeface="Maiandra GD" panose="020E0502030308020204" pitchFamily="34" charset="0"/>
              </a:rPr>
              <a:t>AC                                  </a:t>
            </a:r>
            <a:r>
              <a:rPr lang="en-US" altLang="zh-HK" b="1" i="1" dirty="0" err="1">
                <a:solidFill>
                  <a:srgbClr val="FFFFFF"/>
                </a:solidFill>
                <a:latin typeface="Maiandra GD" panose="020E0502030308020204" pitchFamily="34" charset="0"/>
              </a:rPr>
              <a:t>AC</a:t>
            </a:r>
            <a:r>
              <a:rPr lang="en-US" altLang="zh-HK" dirty="0">
                <a:solidFill>
                  <a:srgbClr val="FFFFFF"/>
                </a:solidFill>
                <a:latin typeface="Maiandra GD" panose="020E0502030308020204" pitchFamily="34" charset="0"/>
              </a:rPr>
              <a:t>    Ward 6</a:t>
            </a:r>
            <a:endParaRPr lang="zh-HK" altLang="en-US" dirty="0">
              <a:solidFill>
                <a:srgbClr val="FFFFFF"/>
              </a:solidFill>
              <a:latin typeface="Maiandra GD" panose="020E0502030308020204" pitchFamily="34" charset="0"/>
            </a:endParaRPr>
          </a:p>
        </p:txBody>
      </p:sp>
      <p:cxnSp>
        <p:nvCxnSpPr>
          <p:cNvPr id="23" name="直線接點 22"/>
          <p:cNvCxnSpPr/>
          <p:nvPr/>
        </p:nvCxnSpPr>
        <p:spPr>
          <a:xfrm>
            <a:off x="4563016" y="4459644"/>
            <a:ext cx="4482" cy="28961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3203848" y="601714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HK" sz="1600" i="1" dirty="0" smtClean="0">
                <a:solidFill>
                  <a:srgbClr val="292934"/>
                </a:solidFill>
              </a:rPr>
              <a:t>* Specialist</a:t>
            </a:r>
          </a:p>
          <a:p>
            <a:pPr algn="r"/>
            <a:r>
              <a:rPr lang="en-US" altLang="zh-HK" sz="1600" i="1" dirty="0" smtClean="0">
                <a:solidFill>
                  <a:srgbClr val="292934"/>
                </a:solidFill>
              </a:rPr>
              <a:t># Full time on-site doctor</a:t>
            </a:r>
          </a:p>
          <a:p>
            <a:pPr algn="r"/>
            <a:r>
              <a:rPr lang="en-US" altLang="zh-HK" sz="1600" i="1" dirty="0" smtClean="0">
                <a:solidFill>
                  <a:srgbClr val="292934"/>
                </a:solidFill>
              </a:rPr>
              <a:t># AC: Associate Consultant</a:t>
            </a:r>
            <a:endParaRPr lang="zh-HK" altLang="en-US" sz="1600" i="1" dirty="0">
              <a:solidFill>
                <a:srgbClr val="292934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812360" y="6278667"/>
            <a:ext cx="1066800" cy="329184"/>
          </a:xfrm>
        </p:spPr>
        <p:txBody>
          <a:bodyPr/>
          <a:lstStyle/>
          <a:p>
            <a:fld id="{3C6CF7F3-1A2C-4574-A323-0FA2A4636DD4}" type="slidenum">
              <a:rPr lang="zh-HK" altLang="en-US" smtClean="0">
                <a:solidFill>
                  <a:srgbClr val="292934"/>
                </a:solidFill>
              </a:rPr>
              <a:pPr/>
              <a:t>18</a:t>
            </a:fld>
            <a:endParaRPr lang="zh-HK" altLang="en-US" dirty="0">
              <a:solidFill>
                <a:srgbClr val="292934"/>
              </a:solidFill>
            </a:endParaRPr>
          </a:p>
        </p:txBody>
      </p:sp>
      <p:sp>
        <p:nvSpPr>
          <p:cNvPr id="25" name="＞形箭號 24"/>
          <p:cNvSpPr/>
          <p:nvPr/>
        </p:nvSpPr>
        <p:spPr>
          <a:xfrm>
            <a:off x="539552" y="1052736"/>
            <a:ext cx="8472798" cy="144016"/>
          </a:xfrm>
          <a:prstGeom prst="chevron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165100">
              <a:schemeClr val="accent1">
                <a:alpha val="8000"/>
              </a:schemeClr>
            </a:glow>
            <a:outerShdw blurRad="50800" dist="38100" dir="2700000" algn="tl" rotWithShape="0">
              <a:prstClr val="black">
                <a:alpha val="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29293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98" y="3609443"/>
            <a:ext cx="1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4"/>
          <p:cNvSpPr txBox="1">
            <a:spLocks/>
          </p:cNvSpPr>
          <p:nvPr/>
        </p:nvSpPr>
        <p:spPr>
          <a:xfrm>
            <a:off x="467544" y="1886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HK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</a:t>
            </a:r>
            <a:r>
              <a:rPr lang="en-US" altLang="zh-HK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 </a:t>
            </a:r>
            <a:r>
              <a:rPr lang="en-US" altLang="zh-HK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zh-HK" alt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5480" y="2058184"/>
            <a:ext cx="680309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Dr Herman Lau </a:t>
            </a:r>
          </a:p>
          <a:p>
            <a:pPr algn="ctr"/>
            <a:r>
              <a:rPr lang="en-US" altLang="zh-HK" i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Hospital Chief Executive</a:t>
            </a:r>
            <a:endParaRPr lang="zh-HK" altLang="en-US" i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85" y="2703977"/>
            <a:ext cx="1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1105480" y="1331640"/>
            <a:ext cx="6850896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Hospital Governing Board SCH</a:t>
            </a:r>
            <a:endParaRPr lang="zh-HK" altLang="en-US" i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33" y="1788840"/>
            <a:ext cx="190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8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nut 21"/>
          <p:cNvSpPr/>
          <p:nvPr/>
        </p:nvSpPr>
        <p:spPr>
          <a:xfrm>
            <a:off x="1979712" y="1484784"/>
            <a:ext cx="4824536" cy="4680520"/>
          </a:xfrm>
          <a:prstGeom prst="donut">
            <a:avLst>
              <a:gd name="adj" fmla="val 4185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F9B0-1038-4AC4-B124-3C90E3CE6F3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icon-clipboar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8" t="19394" r="33477" b="19440"/>
          <a:stretch/>
        </p:blipFill>
        <p:spPr>
          <a:xfrm>
            <a:off x="3002809" y="1196752"/>
            <a:ext cx="1212765" cy="1440160"/>
          </a:xfrm>
          <a:prstGeom prst="rect">
            <a:avLst/>
          </a:prstGeom>
        </p:spPr>
      </p:pic>
      <p:pic>
        <p:nvPicPr>
          <p:cNvPr id="7" name="Picture 6" descr="th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1350392" cy="1350392"/>
          </a:xfrm>
          <a:prstGeom prst="rect">
            <a:avLst/>
          </a:prstGeom>
        </p:spPr>
      </p:pic>
      <p:pic>
        <p:nvPicPr>
          <p:cNvPr id="9" name="Picture 8" descr="th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229200"/>
            <a:ext cx="1251444" cy="942577"/>
          </a:xfrm>
          <a:prstGeom prst="rect">
            <a:avLst/>
          </a:prstGeom>
        </p:spPr>
      </p:pic>
      <p:pic>
        <p:nvPicPr>
          <p:cNvPr id="10" name="Picture 9" descr="partnership-51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1234976" cy="1234976"/>
          </a:xfrm>
          <a:prstGeom prst="rect">
            <a:avLst/>
          </a:prstGeom>
        </p:spPr>
      </p:pic>
      <p:pic>
        <p:nvPicPr>
          <p:cNvPr id="11" name="Picture 10" descr="1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1306984" cy="13069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59832" y="6165304"/>
            <a:ext cx="2054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u="sng" dirty="0"/>
              <a:t>Proactive </a:t>
            </a:r>
            <a:r>
              <a:rPr lang="en-US" altLang="zh-HK" b="1" u="sng" dirty="0" smtClean="0"/>
              <a:t>Approach</a:t>
            </a:r>
            <a:endParaRPr lang="en-US" altLang="zh-HK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5292080" y="5157192"/>
            <a:ext cx="2960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u="sng" dirty="0"/>
              <a:t>PWH/SH/SCH Geriatric Team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483768" y="2564904"/>
            <a:ext cx="222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u="sng" dirty="0" smtClean="0"/>
              <a:t>Clear Documentation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36096" y="2924944"/>
            <a:ext cx="2023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u="sng" dirty="0"/>
              <a:t>Call S</a:t>
            </a:r>
            <a:r>
              <a:rPr lang="en-US" altLang="zh-HK" b="1" u="sng" dirty="0" smtClean="0"/>
              <a:t>ystem Reform</a:t>
            </a:r>
            <a:endParaRPr lang="en-US" altLang="zh-HK" b="1" u="sng" dirty="0"/>
          </a:p>
        </p:txBody>
      </p:sp>
      <p:sp>
        <p:nvSpPr>
          <p:cNvPr id="16" name="Rectangle 15"/>
          <p:cNvSpPr/>
          <p:nvPr/>
        </p:nvSpPr>
        <p:spPr>
          <a:xfrm>
            <a:off x="179512" y="4581128"/>
            <a:ext cx="2959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u="sng" dirty="0"/>
              <a:t>Advance Care Planning (ACP)</a:t>
            </a: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395906" y="190972"/>
            <a:ext cx="8229600" cy="645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Service Model - Features</a:t>
            </a:r>
            <a:endParaRPr lang="en-US" altLang="zh-HK" sz="2000" b="1" i="1" dirty="0"/>
          </a:p>
        </p:txBody>
      </p:sp>
      <p:sp>
        <p:nvSpPr>
          <p:cNvPr id="24" name="＞形箭號 5"/>
          <p:cNvSpPr/>
          <p:nvPr/>
        </p:nvSpPr>
        <p:spPr>
          <a:xfrm>
            <a:off x="323528" y="764704"/>
            <a:ext cx="8736684" cy="144016"/>
          </a:xfrm>
          <a:prstGeom prst="chevron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165100">
              <a:schemeClr val="accent1">
                <a:alpha val="8000"/>
              </a:schemeClr>
            </a:glow>
            <a:outerShdw blurRad="50800" dist="38100" dir="2700000" algn="tl" rotWithShape="0">
              <a:prstClr val="black">
                <a:alpha val="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Long Term Care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651416" y="6093296"/>
            <a:ext cx="2133600" cy="365125"/>
          </a:xfrm>
        </p:spPr>
        <p:txBody>
          <a:bodyPr/>
          <a:lstStyle/>
          <a:p>
            <a:fld id="{069D0B52-4771-4DC5-A41E-BB5A7EE50BC5}" type="slidenum">
              <a:rPr lang="en-US" altLang="zh-TW" smtClean="0"/>
              <a:pPr/>
              <a:t>2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2561300" y="2170959"/>
            <a:ext cx="3744416" cy="3365336"/>
            <a:chOff x="2561300" y="2170959"/>
            <a:chExt cx="3744416" cy="3365336"/>
          </a:xfrm>
        </p:grpSpPr>
        <p:sp>
          <p:nvSpPr>
            <p:cNvPr id="5" name="流程圖: 抽選 4"/>
            <p:cNvSpPr/>
            <p:nvPr/>
          </p:nvSpPr>
          <p:spPr>
            <a:xfrm>
              <a:off x="2561300" y="2223927"/>
              <a:ext cx="3744416" cy="3312368"/>
            </a:xfrm>
            <a:prstGeom prst="flowChartExtra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流程圖: 抽選 5"/>
            <p:cNvSpPr/>
            <p:nvPr/>
          </p:nvSpPr>
          <p:spPr>
            <a:xfrm>
              <a:off x="3137364" y="2223927"/>
              <a:ext cx="2592288" cy="2304256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流程圖: 抽選 6"/>
            <p:cNvSpPr/>
            <p:nvPr/>
          </p:nvSpPr>
          <p:spPr>
            <a:xfrm>
              <a:off x="3598613" y="2170959"/>
              <a:ext cx="1672756" cy="1493128"/>
            </a:xfrm>
            <a:prstGeom prst="flowChartExtra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3785436" y="3115189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2000" b="1" dirty="0" smtClean="0">
                  <a:solidFill>
                    <a:schemeClr val="bg1"/>
                  </a:solidFill>
                </a:rPr>
                <a:t>Hospital</a:t>
              </a:r>
              <a:endParaRPr lang="zh-HK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816268" y="3962517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2000" b="1" dirty="0" smtClean="0">
                  <a:solidFill>
                    <a:schemeClr val="bg1"/>
                  </a:solidFill>
                </a:rPr>
                <a:t>RCHE</a:t>
              </a:r>
              <a:endParaRPr lang="zh-HK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652468" y="4812023"/>
              <a:ext cx="1717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2000" b="1" dirty="0" smtClean="0">
                  <a:solidFill>
                    <a:schemeClr val="bg1"/>
                  </a:solidFill>
                </a:rPr>
                <a:t>Community</a:t>
              </a:r>
              <a:endParaRPr lang="zh-HK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3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98" y="1402595"/>
            <a:ext cx="3562321" cy="510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37325" y="6453336"/>
            <a:ext cx="1066800" cy="329184"/>
          </a:xfrm>
        </p:spPr>
        <p:txBody>
          <a:bodyPr/>
          <a:lstStyle/>
          <a:p>
            <a:fld id="{3C6CF7F3-1A2C-4574-A323-0FA2A4636DD4}" type="slidenum">
              <a:rPr lang="zh-HK" altLang="en-US" smtClean="0">
                <a:solidFill>
                  <a:srgbClr val="292934"/>
                </a:solidFill>
              </a:rPr>
              <a:pPr/>
              <a:t>20</a:t>
            </a:fld>
            <a:endParaRPr lang="zh-HK" altLang="en-US">
              <a:solidFill>
                <a:srgbClr val="292934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36057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622106" y="2420888"/>
            <a:ext cx="2589854" cy="7200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22106" y="3221698"/>
            <a:ext cx="2589854" cy="315963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20072" y="3284984"/>
            <a:ext cx="2642388" cy="223224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70173" y="5517232"/>
            <a:ext cx="259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b="1" dirty="0">
                <a:solidFill>
                  <a:srgbClr val="0070C0"/>
                </a:solidFill>
              </a:rPr>
              <a:t>List of current problems</a:t>
            </a:r>
            <a:endParaRPr lang="zh-HK" alt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34" y="4252736"/>
            <a:ext cx="16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b="1" dirty="0">
                <a:solidFill>
                  <a:srgbClr val="00B050"/>
                </a:solidFill>
              </a:rPr>
              <a:t>Past medical history</a:t>
            </a:r>
            <a:endParaRPr lang="zh-HK" altLang="en-US" sz="1600" b="1" dirty="0">
              <a:solidFill>
                <a:srgbClr val="00B05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1602" y="263692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b="1" dirty="0">
                <a:solidFill>
                  <a:srgbClr val="FF0000"/>
                </a:solidFill>
              </a:rPr>
              <a:t>General background </a:t>
            </a:r>
            <a:endParaRPr lang="zh-HK" alt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＞形箭號 14"/>
          <p:cNvSpPr/>
          <p:nvPr/>
        </p:nvSpPr>
        <p:spPr>
          <a:xfrm>
            <a:off x="407316" y="1124744"/>
            <a:ext cx="8736684" cy="144016"/>
          </a:xfrm>
          <a:prstGeom prst="chevron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165100">
              <a:schemeClr val="accent1">
                <a:alpha val="8000"/>
              </a:schemeClr>
            </a:glow>
            <a:outerShdw blurRad="50800" dist="38100" dir="2700000" algn="tl" rotWithShape="0">
              <a:prstClr val="black">
                <a:alpha val="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292934"/>
              </a:solidFill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372292" y="174013"/>
            <a:ext cx="878497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HK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 in Clinical Management System</a:t>
            </a:r>
            <a:endParaRPr lang="zh-HK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12-Point Star 2"/>
          <p:cNvSpPr/>
          <p:nvPr/>
        </p:nvSpPr>
        <p:spPr>
          <a:xfrm>
            <a:off x="3203848" y="2780928"/>
            <a:ext cx="3098994" cy="1728192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1920" y="3212976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100%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9436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en-US" altLang="zh-HK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In-patient Medication Order Entry (IPMOE) </a:t>
            </a:r>
            <a:endParaRPr lang="zh-HK" alt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F9B0-1038-4AC4-B124-3C90E3CE6F3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3"/>
          <a:stretch/>
        </p:blipFill>
        <p:spPr bwMode="auto">
          <a:xfrm>
            <a:off x="1187624" y="2060848"/>
            <a:ext cx="6791329" cy="3728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916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71600" y="1412776"/>
            <a:ext cx="741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/>
              <a:t>Fully implemented in August 2018 in all SCH wards</a:t>
            </a:r>
          </a:p>
        </p:txBody>
      </p:sp>
    </p:spTree>
    <p:extLst>
      <p:ext uri="{BB962C8B-B14F-4D97-AF65-F5344CB8AC3E}">
        <p14:creationId xmlns:p14="http://schemas.microsoft.com/office/powerpoint/2010/main" val="38272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77002" y="494070"/>
            <a:ext cx="87129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2000" b="1" dirty="0" smtClean="0"/>
              <a:t>Real example – </a:t>
            </a:r>
            <a:r>
              <a:rPr lang="en-US" altLang="zh-HK" sz="2000" b="1" dirty="0" smtClean="0">
                <a:solidFill>
                  <a:srgbClr val="FF0000"/>
                </a:solidFill>
              </a:rPr>
              <a:t>IPMOE prescription </a:t>
            </a:r>
            <a:r>
              <a:rPr lang="en-US" altLang="zh-HK" sz="2000" b="1" dirty="0" smtClean="0"/>
              <a:t>by SCH off site doctor</a:t>
            </a:r>
            <a:endParaRPr lang="zh-HK" altLang="en-US" sz="2000" b="1" dirty="0"/>
          </a:p>
        </p:txBody>
      </p:sp>
      <p:sp>
        <p:nvSpPr>
          <p:cNvPr id="10" name="圓角矩形 9"/>
          <p:cNvSpPr/>
          <p:nvPr/>
        </p:nvSpPr>
        <p:spPr>
          <a:xfrm>
            <a:off x="4680011" y="6176402"/>
            <a:ext cx="4100969" cy="42095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600" b="1" dirty="0" smtClean="0">
                <a:solidFill>
                  <a:schemeClr val="tx1"/>
                </a:solidFill>
              </a:rPr>
              <a:t>SCH off site call doctor</a:t>
            </a:r>
            <a:endParaRPr lang="zh-HK" altLang="en-US" sz="1600" b="1" dirty="0">
              <a:solidFill>
                <a:schemeClr val="tx1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3368300" y="4892149"/>
            <a:ext cx="45719" cy="14061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600"/>
          </a:p>
        </p:txBody>
      </p:sp>
      <p:sp>
        <p:nvSpPr>
          <p:cNvPr id="45" name="文字方塊 44"/>
          <p:cNvSpPr txBox="1"/>
          <p:nvPr/>
        </p:nvSpPr>
        <p:spPr>
          <a:xfrm>
            <a:off x="8600960" y="6345155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/>
              <a:t>7</a:t>
            </a:r>
            <a:endParaRPr lang="zh-HK" altLang="en-US" sz="1600" dirty="0"/>
          </a:p>
        </p:txBody>
      </p:sp>
      <p:sp>
        <p:nvSpPr>
          <p:cNvPr id="5" name="向右箭號 4"/>
          <p:cNvSpPr/>
          <p:nvPr/>
        </p:nvSpPr>
        <p:spPr>
          <a:xfrm>
            <a:off x="2573983" y="2780928"/>
            <a:ext cx="1660170" cy="63568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600"/>
          </a:p>
        </p:txBody>
      </p:sp>
      <p:sp>
        <p:nvSpPr>
          <p:cNvPr id="48" name="圓角矩形 47"/>
          <p:cNvSpPr/>
          <p:nvPr/>
        </p:nvSpPr>
        <p:spPr>
          <a:xfrm>
            <a:off x="342900" y="6176402"/>
            <a:ext cx="3931503" cy="4209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600" b="1" dirty="0" smtClean="0">
                <a:solidFill>
                  <a:schemeClr val="tx1"/>
                </a:solidFill>
              </a:rPr>
              <a:t>SCH Ward Nurse</a:t>
            </a:r>
            <a:endParaRPr lang="zh-HK" alt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323527" y="5158933"/>
            <a:ext cx="3950875" cy="7720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600"/>
          </a:p>
        </p:txBody>
      </p:sp>
      <p:sp>
        <p:nvSpPr>
          <p:cNvPr id="58" name="文字方塊 57"/>
          <p:cNvSpPr txBox="1"/>
          <p:nvPr/>
        </p:nvSpPr>
        <p:spPr>
          <a:xfrm>
            <a:off x="323528" y="5106559"/>
            <a:ext cx="3918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00" dirty="0" smtClean="0"/>
              <a:t>During </a:t>
            </a:r>
            <a:r>
              <a:rPr lang="en-US" altLang="zh-HK" sz="1400" dirty="0"/>
              <a:t>non-office </a:t>
            </a:r>
            <a:r>
              <a:rPr lang="en-US" altLang="zh-HK" sz="1400" dirty="0" smtClean="0"/>
              <a:t>hours, SCH in-patient with fever and vomiting, but other vital signs and general condition remained stable</a:t>
            </a:r>
            <a:endParaRPr lang="zh-HK" altLang="en-US" sz="1400" dirty="0"/>
          </a:p>
        </p:txBody>
      </p:sp>
      <p:sp>
        <p:nvSpPr>
          <p:cNvPr id="59" name="圓角矩形 58"/>
          <p:cNvSpPr/>
          <p:nvPr/>
        </p:nvSpPr>
        <p:spPr>
          <a:xfrm>
            <a:off x="323528" y="4352617"/>
            <a:ext cx="3933261" cy="5648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400" dirty="0" smtClean="0">
                <a:solidFill>
                  <a:schemeClr val="tx1"/>
                </a:solidFill>
              </a:rPr>
              <a:t>Consulted SCH off-site on call doctor for management and advice </a:t>
            </a:r>
            <a:endParaRPr lang="zh-HK" altLang="en-US" sz="1400" dirty="0">
              <a:solidFill>
                <a:schemeClr val="tx1"/>
              </a:solidFill>
            </a:endParaRPr>
          </a:p>
        </p:txBody>
      </p:sp>
      <p:sp>
        <p:nvSpPr>
          <p:cNvPr id="56" name="向右箭號 55"/>
          <p:cNvSpPr/>
          <p:nvPr/>
        </p:nvSpPr>
        <p:spPr>
          <a:xfrm rot="5400000" flipH="1" flipV="1">
            <a:off x="1229282" y="4927261"/>
            <a:ext cx="241465" cy="221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600"/>
          </a:p>
        </p:txBody>
      </p:sp>
      <p:sp>
        <p:nvSpPr>
          <p:cNvPr id="61" name="向右箭號 60"/>
          <p:cNvSpPr/>
          <p:nvPr/>
        </p:nvSpPr>
        <p:spPr>
          <a:xfrm rot="5400000" flipH="1" flipV="1">
            <a:off x="1222790" y="5927142"/>
            <a:ext cx="223450" cy="252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600"/>
          </a:p>
        </p:txBody>
      </p:sp>
      <p:sp>
        <p:nvSpPr>
          <p:cNvPr id="62" name="圓角矩形 61"/>
          <p:cNvSpPr/>
          <p:nvPr/>
        </p:nvSpPr>
        <p:spPr>
          <a:xfrm>
            <a:off x="323527" y="3573016"/>
            <a:ext cx="3918519" cy="53290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400" dirty="0" smtClean="0">
                <a:solidFill>
                  <a:schemeClr val="tx1"/>
                </a:solidFill>
              </a:rPr>
              <a:t>Also asked whether need to send patient to AED for management</a:t>
            </a:r>
            <a:endParaRPr lang="zh-HK" altLang="en-US" sz="1400" dirty="0">
              <a:solidFill>
                <a:schemeClr val="tx1"/>
              </a:solidFill>
            </a:endParaRPr>
          </a:p>
        </p:txBody>
      </p:sp>
      <p:sp>
        <p:nvSpPr>
          <p:cNvPr id="63" name="向右箭號 62"/>
          <p:cNvSpPr/>
          <p:nvPr/>
        </p:nvSpPr>
        <p:spPr>
          <a:xfrm rot="5400000" flipH="1" flipV="1">
            <a:off x="1273677" y="4091207"/>
            <a:ext cx="223450" cy="252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600"/>
          </a:p>
        </p:txBody>
      </p:sp>
      <p:pic>
        <p:nvPicPr>
          <p:cNvPr id="65" name="圖片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40" y="2896818"/>
            <a:ext cx="806436" cy="653279"/>
          </a:xfrm>
          <a:prstGeom prst="rect">
            <a:avLst/>
          </a:prstGeom>
        </p:spPr>
      </p:pic>
      <p:sp>
        <p:nvSpPr>
          <p:cNvPr id="66" name="圓角矩形 65"/>
          <p:cNvSpPr/>
          <p:nvPr/>
        </p:nvSpPr>
        <p:spPr>
          <a:xfrm>
            <a:off x="4680011" y="5442779"/>
            <a:ext cx="4100969" cy="5065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400" dirty="0" smtClean="0">
                <a:solidFill>
                  <a:schemeClr val="tx1"/>
                </a:solidFill>
              </a:rPr>
              <a:t>Reviewed patient </a:t>
            </a:r>
            <a:r>
              <a:rPr lang="en-US" altLang="zh-HK" sz="1400" dirty="0" err="1" smtClean="0">
                <a:solidFill>
                  <a:schemeClr val="tx1"/>
                </a:solidFill>
              </a:rPr>
              <a:t>Hx</a:t>
            </a:r>
            <a:r>
              <a:rPr lang="en-US" altLang="zh-HK" sz="1400" dirty="0" smtClean="0">
                <a:solidFill>
                  <a:schemeClr val="tx1"/>
                </a:solidFill>
              </a:rPr>
              <a:t> (including ACP) and recent lab results in CMS by Doctor-iPad via 4G</a:t>
            </a:r>
            <a:endParaRPr lang="zh-HK" altLang="en-US" sz="1400" dirty="0">
              <a:solidFill>
                <a:schemeClr val="tx1"/>
              </a:solidFill>
            </a:endParaRPr>
          </a:p>
        </p:txBody>
      </p:sp>
      <p:sp>
        <p:nvSpPr>
          <p:cNvPr id="70" name="圓角矩形 69"/>
          <p:cNvSpPr/>
          <p:nvPr/>
        </p:nvSpPr>
        <p:spPr>
          <a:xfrm>
            <a:off x="4685528" y="4458486"/>
            <a:ext cx="4095452" cy="6912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400" dirty="0" smtClean="0">
                <a:solidFill>
                  <a:schemeClr val="tx1"/>
                </a:solidFill>
              </a:rPr>
              <a:t>Prescribed antibiotics (allergy </a:t>
            </a:r>
            <a:r>
              <a:rPr lang="en-US" altLang="zh-HK" sz="1400" dirty="0" err="1" smtClean="0">
                <a:solidFill>
                  <a:schemeClr val="tx1"/>
                </a:solidFill>
              </a:rPr>
              <a:t>Hx</a:t>
            </a:r>
            <a:r>
              <a:rPr lang="en-US" altLang="zh-HK" sz="1400" dirty="0" smtClean="0">
                <a:solidFill>
                  <a:schemeClr val="tx1"/>
                </a:solidFill>
              </a:rPr>
              <a:t> by system check), IV fluids and anti-emetic drugs by IPMOE via Doctor-iPad with 4G</a:t>
            </a:r>
            <a:endParaRPr lang="zh-HK" altLang="en-US" sz="1400" dirty="0">
              <a:solidFill>
                <a:schemeClr val="tx1"/>
              </a:solidFill>
            </a:endParaRPr>
          </a:p>
        </p:txBody>
      </p:sp>
      <p:sp>
        <p:nvSpPr>
          <p:cNvPr id="71" name="圓角矩形 70"/>
          <p:cNvSpPr/>
          <p:nvPr/>
        </p:nvSpPr>
        <p:spPr>
          <a:xfrm>
            <a:off x="4633486" y="3605306"/>
            <a:ext cx="4147494" cy="5651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600" b="1" dirty="0" smtClean="0">
                <a:solidFill>
                  <a:srgbClr val="FF0000"/>
                </a:solidFill>
              </a:rPr>
              <a:t>Contact ward nurse to double confirm prescriptions and avoid AED attendance</a:t>
            </a:r>
            <a:endParaRPr lang="zh-HK" altLang="en-US" sz="1600" b="1" dirty="0">
              <a:solidFill>
                <a:srgbClr val="FF0000"/>
              </a:solidFill>
            </a:endParaRPr>
          </a:p>
        </p:txBody>
      </p:sp>
      <p:sp>
        <p:nvSpPr>
          <p:cNvPr id="72" name="向右箭號 71"/>
          <p:cNvSpPr/>
          <p:nvPr/>
        </p:nvSpPr>
        <p:spPr>
          <a:xfrm rot="5400000" flipH="1" flipV="1">
            <a:off x="4952364" y="4216582"/>
            <a:ext cx="180842" cy="20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600"/>
          </a:p>
        </p:txBody>
      </p:sp>
      <p:sp>
        <p:nvSpPr>
          <p:cNvPr id="73" name="向右箭號 72"/>
          <p:cNvSpPr/>
          <p:nvPr/>
        </p:nvSpPr>
        <p:spPr>
          <a:xfrm rot="5400000" flipH="1" flipV="1">
            <a:off x="4922740" y="5159066"/>
            <a:ext cx="223450" cy="20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600"/>
          </a:p>
        </p:txBody>
      </p:sp>
      <p:sp>
        <p:nvSpPr>
          <p:cNvPr id="74" name="向右箭號 73"/>
          <p:cNvSpPr/>
          <p:nvPr/>
        </p:nvSpPr>
        <p:spPr>
          <a:xfrm rot="5400000" flipH="1" flipV="1">
            <a:off x="4922740" y="5951154"/>
            <a:ext cx="223450" cy="20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600"/>
          </a:p>
        </p:txBody>
      </p:sp>
      <p:sp>
        <p:nvSpPr>
          <p:cNvPr id="78" name="文字方塊 77"/>
          <p:cNvSpPr txBox="1"/>
          <p:nvPr/>
        </p:nvSpPr>
        <p:spPr>
          <a:xfrm>
            <a:off x="206814" y="3090446"/>
            <a:ext cx="1628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00" dirty="0" smtClean="0"/>
              <a:t>SCH Ward </a:t>
            </a:r>
            <a:r>
              <a:rPr lang="en-US" altLang="zh-HK" sz="1400" dirty="0"/>
              <a:t>N</a:t>
            </a:r>
            <a:r>
              <a:rPr lang="en-US" altLang="zh-HK" sz="1400" dirty="0" smtClean="0"/>
              <a:t>urse</a:t>
            </a:r>
            <a:endParaRPr lang="zh-HK" altLang="en-US" sz="1400" dirty="0"/>
          </a:p>
        </p:txBody>
      </p:sp>
      <p:sp>
        <p:nvSpPr>
          <p:cNvPr id="88" name="文字方塊 87"/>
          <p:cNvSpPr txBox="1"/>
          <p:nvPr/>
        </p:nvSpPr>
        <p:spPr>
          <a:xfrm>
            <a:off x="5076056" y="3162454"/>
            <a:ext cx="1902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1400" dirty="0" smtClean="0"/>
              <a:t>SCH off site Doctor </a:t>
            </a:r>
            <a:endParaRPr lang="zh-HK" altLang="en-US" sz="1400" dirty="0"/>
          </a:p>
        </p:txBody>
      </p:sp>
      <p:sp>
        <p:nvSpPr>
          <p:cNvPr id="91" name="向右箭號 90"/>
          <p:cNvSpPr/>
          <p:nvPr/>
        </p:nvSpPr>
        <p:spPr>
          <a:xfrm rot="10800000">
            <a:off x="2249922" y="1650729"/>
            <a:ext cx="2430089" cy="120966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600"/>
          </a:p>
        </p:txBody>
      </p:sp>
      <p:sp>
        <p:nvSpPr>
          <p:cNvPr id="79" name="文字方塊 78"/>
          <p:cNvSpPr txBox="1"/>
          <p:nvPr/>
        </p:nvSpPr>
        <p:spPr>
          <a:xfrm>
            <a:off x="2627784" y="2964820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smtClean="0"/>
              <a:t>Report progress</a:t>
            </a:r>
            <a:endParaRPr lang="zh-HK" altLang="en-US" sz="1200" dirty="0"/>
          </a:p>
        </p:txBody>
      </p:sp>
      <p:sp>
        <p:nvSpPr>
          <p:cNvPr id="95" name="矩形 94"/>
          <p:cNvSpPr/>
          <p:nvPr/>
        </p:nvSpPr>
        <p:spPr>
          <a:xfrm>
            <a:off x="2573984" y="2060848"/>
            <a:ext cx="18540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zh-HK" sz="1200" dirty="0" smtClean="0"/>
              <a:t>Review </a:t>
            </a:r>
            <a:r>
              <a:rPr lang="en-US" altLang="zh-HK" sz="1200" dirty="0" err="1" smtClean="0"/>
              <a:t>Hx</a:t>
            </a:r>
            <a:r>
              <a:rPr lang="en-US" altLang="zh-HK" sz="1200" dirty="0" smtClean="0"/>
              <a:t> in CMS</a:t>
            </a:r>
          </a:p>
          <a:p>
            <a:pPr>
              <a:lnSpc>
                <a:spcPts val="700"/>
              </a:lnSpc>
            </a:pPr>
            <a:endParaRPr lang="en-US" altLang="zh-HK" sz="1200" dirty="0" smtClean="0"/>
          </a:p>
          <a:p>
            <a:pPr>
              <a:lnSpc>
                <a:spcPts val="700"/>
              </a:lnSpc>
            </a:pPr>
            <a:endParaRPr lang="en-US" altLang="zh-HK" sz="1200" dirty="0" smtClean="0"/>
          </a:p>
          <a:p>
            <a:pPr>
              <a:lnSpc>
                <a:spcPts val="700"/>
              </a:lnSpc>
            </a:pPr>
            <a:r>
              <a:rPr lang="en-US" altLang="zh-HK" sz="1200" dirty="0" smtClean="0"/>
              <a:t>Prescribe using IPMOE</a:t>
            </a:r>
            <a:endParaRPr lang="zh-HK" altLang="en-US" sz="1200" dirty="0"/>
          </a:p>
        </p:txBody>
      </p:sp>
      <p:pic>
        <p:nvPicPr>
          <p:cNvPr id="64" name="圖片 6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r="27491" b="21119"/>
          <a:stretch/>
        </p:blipFill>
        <p:spPr>
          <a:xfrm rot="16200000">
            <a:off x="4834166" y="1373292"/>
            <a:ext cx="1763045" cy="1988825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64" y="2718714"/>
            <a:ext cx="774574" cy="7745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51315" y="1923621"/>
            <a:ext cx="237626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HK" sz="1600" b="1" dirty="0" smtClean="0"/>
              <a:t>Doctor on MTR on the way home </a:t>
            </a:r>
            <a:endParaRPr lang="zh-HK" altLang="en-US" sz="1600" dirty="0"/>
          </a:p>
        </p:txBody>
      </p:sp>
      <p:sp>
        <p:nvSpPr>
          <p:cNvPr id="99" name="向右箭號 98"/>
          <p:cNvSpPr/>
          <p:nvPr/>
        </p:nvSpPr>
        <p:spPr>
          <a:xfrm>
            <a:off x="2471998" y="1150770"/>
            <a:ext cx="2143638" cy="67082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600"/>
          </a:p>
        </p:txBody>
      </p:sp>
      <p:sp>
        <p:nvSpPr>
          <p:cNvPr id="101" name="文字方塊 100"/>
          <p:cNvSpPr txBox="1"/>
          <p:nvPr/>
        </p:nvSpPr>
        <p:spPr>
          <a:xfrm>
            <a:off x="2596026" y="1342952"/>
            <a:ext cx="1678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smtClean="0"/>
              <a:t>Report  progress</a:t>
            </a:r>
            <a:endParaRPr lang="zh-HK" altLang="en-US" sz="1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8" y="873037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000" dirty="0" smtClean="0">
                <a:solidFill>
                  <a:srgbClr val="FF0000"/>
                </a:solidFill>
              </a:rPr>
              <a:t>SCH in-patient with fever and vomiting</a:t>
            </a:r>
            <a:endParaRPr lang="zh-HK" altLang="en-US" sz="2000" dirty="0">
              <a:solidFill>
                <a:srgbClr val="FF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499992" y="1321023"/>
            <a:ext cx="2515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sz="1200" b="1" dirty="0" smtClean="0"/>
              <a:t>Doctor-iPad with 4G Network</a:t>
            </a:r>
            <a:endParaRPr lang="zh-HK" altLang="en-US" sz="1200" dirty="0"/>
          </a:p>
        </p:txBody>
      </p:sp>
      <p:pic>
        <p:nvPicPr>
          <p:cNvPr id="1026" name="Picture 2" descr="D:\Users\ykl308\Desktop\medical-patients-collection-2-001-640x3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99" y="1304659"/>
            <a:ext cx="1838824" cy="103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ykl308\Desktop\未命名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89" y="1352880"/>
            <a:ext cx="1192917" cy="53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t="25387" r="9042" b="21250"/>
          <a:stretch/>
        </p:blipFill>
        <p:spPr bwMode="auto">
          <a:xfrm>
            <a:off x="4860710" y="1633618"/>
            <a:ext cx="1604545" cy="104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73" y="2170749"/>
            <a:ext cx="281714" cy="37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28216" y="32405"/>
            <a:ext cx="357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b="1" dirty="0" smtClean="0"/>
              <a:t>Telemedicine</a:t>
            </a:r>
            <a:endParaRPr lang="zh-HK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0EE7C-6C5D-45DF-B126-089E86E766C5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40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4000" dirty="0" smtClean="0"/>
              <a:t>Way forward - </a:t>
            </a:r>
            <a:r>
              <a:rPr lang="en-US" altLang="zh-HK" sz="4000" dirty="0"/>
              <a:t>“</a:t>
            </a:r>
            <a:r>
              <a:rPr lang="en-US" altLang="zh-HK" sz="4000" dirty="0" smtClean="0"/>
              <a:t>Seeing </a:t>
            </a:r>
            <a:r>
              <a:rPr lang="en-US" altLang="zh-HK" sz="4000" dirty="0"/>
              <a:t>is believing</a:t>
            </a:r>
            <a:r>
              <a:rPr lang="en-US" altLang="zh-HK" sz="4000" dirty="0" smtClean="0"/>
              <a:t>”</a:t>
            </a:r>
            <a:endParaRPr lang="zh-HK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19451"/>
            <a:ext cx="5184576" cy="4805594"/>
          </a:xfrm>
        </p:spPr>
        <p:txBody>
          <a:bodyPr>
            <a:noAutofit/>
          </a:bodyPr>
          <a:lstStyle/>
          <a:p>
            <a:r>
              <a:rPr lang="en-US" altLang="zh-HK" sz="2800" dirty="0" smtClean="0"/>
              <a:t>Proposed </a:t>
            </a:r>
            <a:r>
              <a:rPr lang="en-US" altLang="zh-HK" sz="2800" dirty="0"/>
              <a:t>further installation of “Skype for </a:t>
            </a:r>
            <a:r>
              <a:rPr lang="en-US" altLang="zh-HK" sz="2800" dirty="0" smtClean="0"/>
              <a:t>business” on iPads</a:t>
            </a:r>
          </a:p>
          <a:p>
            <a:r>
              <a:rPr lang="en-US" altLang="zh-HK" sz="2800" dirty="0" smtClean="0"/>
              <a:t>Current limitations</a:t>
            </a:r>
          </a:p>
          <a:p>
            <a:pPr lvl="1"/>
            <a:r>
              <a:rPr lang="en-US" altLang="zh-HK" sz="2400" dirty="0" smtClean="0"/>
              <a:t>Need verbal description of patient’s condition, signs and symptoms by ward nurse</a:t>
            </a:r>
          </a:p>
          <a:p>
            <a:pPr lvl="1"/>
            <a:r>
              <a:rPr lang="en-US" altLang="zh-HK" sz="2400" dirty="0" smtClean="0"/>
              <a:t>Skin conditions, local or specific physical signs maybe difficult to describe verbally</a:t>
            </a:r>
          </a:p>
          <a:p>
            <a:pPr lvl="1"/>
            <a:r>
              <a:rPr lang="en-US" altLang="zh-HK" sz="2400" dirty="0" smtClean="0"/>
              <a:t>Currently at most send photos via HA Chat / HA Email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48795"/>
            <a:ext cx="3384375" cy="8709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2" y="2396277"/>
            <a:ext cx="2520278" cy="22250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5144"/>
            <a:ext cx="2232248" cy="1680650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68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5033528" y="2564904"/>
            <a:ext cx="3282888" cy="2376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795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圓角矩形 10"/>
          <p:cNvSpPr/>
          <p:nvPr/>
        </p:nvSpPr>
        <p:spPr>
          <a:xfrm>
            <a:off x="483912" y="2564904"/>
            <a:ext cx="3296000" cy="23762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795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2292" y="174013"/>
            <a:ext cx="8784976" cy="990600"/>
          </a:xfrm>
        </p:spPr>
        <p:txBody>
          <a:bodyPr>
            <a:normAutofit/>
          </a:bodyPr>
          <a:lstStyle/>
          <a:p>
            <a:pPr algn="l"/>
            <a:r>
              <a:rPr lang="en-US" altLang="zh-HK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 </a:t>
            </a:r>
            <a:r>
              <a:rPr lang="en-US" altLang="zh-HK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Advance Care Planning (ACP)</a:t>
            </a:r>
            <a:endParaRPr lang="zh-HK" alt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24328" y="6309320"/>
            <a:ext cx="1066800" cy="329184"/>
          </a:xfrm>
        </p:spPr>
        <p:txBody>
          <a:bodyPr/>
          <a:lstStyle/>
          <a:p>
            <a:fld id="{3C6CF7F3-1A2C-4574-A323-0FA2A4636DD4}" type="slidenum">
              <a:rPr lang="zh-HK" altLang="en-US" smtClean="0">
                <a:solidFill>
                  <a:srgbClr val="292934"/>
                </a:solidFill>
              </a:rPr>
              <a:pPr/>
              <a:t>24</a:t>
            </a:fld>
            <a:endParaRPr lang="zh-HK" altLang="en-US">
              <a:solidFill>
                <a:srgbClr val="292934"/>
              </a:solidFill>
            </a:endParaRPr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818321"/>
              </p:ext>
            </p:extLst>
          </p:nvPr>
        </p:nvGraphicFramePr>
        <p:xfrm>
          <a:off x="1505135" y="3140968"/>
          <a:ext cx="4608512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＞形箭號 5"/>
          <p:cNvSpPr/>
          <p:nvPr/>
        </p:nvSpPr>
        <p:spPr>
          <a:xfrm>
            <a:off x="323528" y="1124744"/>
            <a:ext cx="8736684" cy="144016"/>
          </a:xfrm>
          <a:prstGeom prst="chevron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glow rad="165100">
              <a:schemeClr val="accent1">
                <a:alpha val="8000"/>
              </a:schemeClr>
            </a:glow>
            <a:outerShdw blurRad="50800" dist="38100" dir="2700000" algn="tl" rotWithShape="0">
              <a:prstClr val="black">
                <a:alpha val="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292934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3568" y="2967335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Pre-integration:</a:t>
            </a:r>
          </a:p>
          <a:p>
            <a:endParaRPr lang="en-US" altLang="zh-HK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HK" dirty="0"/>
              <a:t>Total no. of patients:  2</a:t>
            </a:r>
          </a:p>
          <a:p>
            <a:r>
              <a:rPr lang="en-US" altLang="zh-HK" dirty="0"/>
              <a:t>% among CIWL: </a:t>
            </a:r>
            <a:r>
              <a: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1.4%</a:t>
            </a:r>
            <a:endParaRPr lang="zh-HK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234812" y="2931145"/>
            <a:ext cx="2880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Post-integration </a:t>
            </a:r>
          </a:p>
          <a:p>
            <a:pPr algn="ctr"/>
            <a:r>
              <a:rPr lang="en-US" altLang="zh-HK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(Oct, 2018):</a:t>
            </a:r>
          </a:p>
          <a:p>
            <a:endParaRPr lang="en-US" altLang="zh-HK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HK" dirty="0"/>
              <a:t>Total no. of patients:  58</a:t>
            </a:r>
          </a:p>
          <a:p>
            <a:r>
              <a:rPr lang="en-US" altLang="zh-HK" dirty="0"/>
              <a:t>% among CIWL: </a:t>
            </a:r>
            <a:r>
              <a:rPr lang="en-US" altLang="zh-H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</a:t>
            </a:r>
            <a:endParaRPr lang="zh-HK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3809391" y="3429000"/>
            <a:ext cx="1224136" cy="563290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爆炸 2 2"/>
          <p:cNvSpPr/>
          <p:nvPr/>
        </p:nvSpPr>
        <p:spPr>
          <a:xfrm rot="684662">
            <a:off x="6758623" y="3752054"/>
            <a:ext cx="1742932" cy="1332148"/>
          </a:xfrm>
          <a:prstGeom prst="irregularSeal2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556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3528" y="3573016"/>
            <a:ext cx="8496944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7950"/>
            <a:bevelB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1197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HK" sz="2800" b="1" u="sng" dirty="0"/>
              <a:t>1.9 fold increase in dying in place </a:t>
            </a:r>
            <a:endParaRPr lang="en-US" altLang="zh-HK" sz="2800" dirty="0"/>
          </a:p>
          <a:p>
            <a:pPr marL="0" indent="0" algn="ctr">
              <a:buNone/>
            </a:pPr>
            <a:r>
              <a:rPr lang="en-US" altLang="zh-HK" sz="2800" b="1" u="sng" dirty="0"/>
              <a:t>64% reduction in transfer rate per month</a:t>
            </a:r>
          </a:p>
          <a:p>
            <a:pPr algn="ctr"/>
            <a:endParaRPr lang="en-US" altLang="zh-HK" sz="2800" dirty="0"/>
          </a:p>
          <a:p>
            <a:pPr marL="0" indent="0">
              <a:buNone/>
            </a:pP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F9B0-1038-4AC4-B124-3C90E3CE6F3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9169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323528" y="332656"/>
            <a:ext cx="856895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HK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Dying in Place and Reduction in Transfers </a:t>
            </a:r>
            <a:endParaRPr lang="zh-HK" alt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206084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/>
              <a:t>Same number of </a:t>
            </a:r>
            <a:r>
              <a:rPr lang="en-US" altLang="zh-HK" dirty="0" smtClean="0"/>
              <a:t>deaths, </a:t>
            </a:r>
            <a:r>
              <a:rPr lang="en-US" altLang="zh-HK" dirty="0"/>
              <a:t>but 77%  (vs 40%) of death case stayed in SCH rather than transfer out to acute hospital.</a:t>
            </a:r>
          </a:p>
        </p:txBody>
      </p:sp>
    </p:spTree>
    <p:extLst>
      <p:ext uri="{BB962C8B-B14F-4D97-AF65-F5344CB8AC3E}">
        <p14:creationId xmlns:p14="http://schemas.microsoft.com/office/powerpoint/2010/main" val="40561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 smtClean="0"/>
              <a:t>Mortality Audit in SCH</a:t>
            </a:r>
            <a:endParaRPr lang="zh-HK" altLang="en-US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08020"/>
              </p:ext>
            </p:extLst>
          </p:nvPr>
        </p:nvGraphicFramePr>
        <p:xfrm>
          <a:off x="467544" y="1628800"/>
          <a:ext cx="8352928" cy="46523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92981"/>
                <a:gridCol w="1747579"/>
                <a:gridCol w="1656184"/>
                <a:gridCol w="1656184"/>
              </a:tblGrid>
              <a:tr h="487296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Audit Period: </a:t>
                      </a:r>
                      <a:endParaRPr lang="zh-HK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altLang="zh-HK" sz="2000" u="none" dirty="0" smtClean="0">
                          <a:latin typeface="+mj-lt"/>
                          <a:cs typeface="Arial" panose="020B0604020202020204" pitchFamily="34" charset="0"/>
                        </a:rPr>
                        <a:t>1 Jan – 30 Jun </a:t>
                      </a:r>
                      <a:r>
                        <a:rPr lang="nl-NL" altLang="zh-HK" sz="2400" u="sng" dirty="0" smtClean="0">
                          <a:latin typeface="+mj-lt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dirty="0" smtClean="0">
                          <a:latin typeface="+mj-lt"/>
                          <a:cs typeface="Arial" panose="020B0604020202020204" pitchFamily="34" charset="0"/>
                        </a:rPr>
                        <a:t>1 Jan – 30 Jun </a:t>
                      </a:r>
                      <a:r>
                        <a:rPr lang="en-US" altLang="zh-HK" sz="2400" u="sng" dirty="0" smtClean="0">
                          <a:latin typeface="+mj-lt"/>
                          <a:cs typeface="Arial" panose="020B0604020202020204" pitchFamily="34" charset="0"/>
                        </a:rPr>
                        <a:t>17</a:t>
                      </a:r>
                      <a:endParaRPr lang="zh-HK" altLang="en-US" sz="2400" u="sng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dirty="0" smtClean="0">
                          <a:latin typeface="+mj-lt"/>
                        </a:rPr>
                        <a:t>1 Jan – 30 Jun </a:t>
                      </a:r>
                      <a:r>
                        <a:rPr lang="en-US" altLang="zh-HK" sz="2400" u="sng" dirty="0" smtClean="0">
                          <a:latin typeface="+mj-lt"/>
                        </a:rPr>
                        <a:t>18</a:t>
                      </a:r>
                      <a:endParaRPr lang="zh-HK" altLang="en-US" sz="2400" u="sng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4047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Number of cases died in SCH:</a:t>
                      </a:r>
                      <a:endParaRPr lang="zh-HK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(42%)</a:t>
                      </a:r>
                      <a:endParaRPr lang="zh-HK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 (40%)</a:t>
                      </a:r>
                      <a:endParaRPr lang="zh-HK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 (77%)</a:t>
                      </a:r>
                      <a:endParaRPr lang="zh-HK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0470">
                <a:tc>
                  <a:txBody>
                    <a:bodyPr/>
                    <a:lstStyle/>
                    <a:p>
                      <a:r>
                        <a:rPr lang="en-US" altLang="zh-HK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altLang="zh-HK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cases died after transferred out to other hospital</a:t>
                      </a:r>
                      <a:endParaRPr lang="zh-HK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(58%)</a:t>
                      </a:r>
                      <a:endParaRPr lang="zh-HK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 (60%)</a:t>
                      </a:r>
                      <a:endParaRPr lang="zh-HK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 (23%)</a:t>
                      </a:r>
                      <a:endParaRPr lang="zh-HK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72676">
                <a:tc>
                  <a:txBody>
                    <a:bodyPr/>
                    <a:lstStyle/>
                    <a:p>
                      <a:r>
                        <a:rPr lang="en-US" altLang="zh-HK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number of</a:t>
                      </a:r>
                      <a:r>
                        <a:rPr lang="en-US" altLang="zh-HK" sz="18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death cases (include death after transferred to other hospital):</a:t>
                      </a:r>
                      <a:endParaRPr lang="zh-HK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zh-HK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HK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zh-HK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Number of Coroner’s request: </a:t>
                      </a:r>
                      <a:endParaRPr lang="zh-HK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data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dirty="0" smtClean="0"/>
                        <a:t>0</a:t>
                      </a:r>
                      <a:endParaRPr lang="zh-HK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altLang="zh-HK" sz="2000" dirty="0" smtClean="0"/>
                        <a:t>Number of death cases underwent CPR: </a:t>
                      </a:r>
                      <a:endParaRPr lang="zh-HK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data</a:t>
                      </a:r>
                      <a:endParaRPr lang="zh-HK" alt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2000" dirty="0" smtClean="0"/>
                        <a:t>0</a:t>
                      </a:r>
                      <a:endParaRPr lang="zh-HK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F9B0-1038-4AC4-B124-3C90E3CE6F39}" type="slidenum">
              <a:rPr lang="zh-HK" altLang="en-US" smtClean="0"/>
              <a:t>26</a:t>
            </a:fld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5436096" y="2420888"/>
            <a:ext cx="3528392" cy="5760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3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473588"/>
              </p:ext>
            </p:extLst>
          </p:nvPr>
        </p:nvGraphicFramePr>
        <p:xfrm>
          <a:off x="323528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F9B0-1038-4AC4-B124-3C90E3CE6F3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75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23528" y="332656"/>
            <a:ext cx="856895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HK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Dying in Place and Reduction in Transfers </a:t>
            </a:r>
            <a:endParaRPr lang="zh-HK" alt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58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HK" sz="3200" b="1" dirty="0">
                <a:solidFill>
                  <a:srgbClr val="2D4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Performance Indicators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F9B0-1038-4AC4-B124-3C90E3CE6F3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9175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792968" y="1458436"/>
            <a:ext cx="5004578" cy="2475574"/>
            <a:chOff x="766381" y="836712"/>
            <a:chExt cx="5004578" cy="247557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1" y="836712"/>
              <a:ext cx="5004578" cy="2475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文字方塊 8"/>
            <p:cNvSpPr txBox="1"/>
            <p:nvPr/>
          </p:nvSpPr>
          <p:spPr>
            <a:xfrm>
              <a:off x="3447013" y="1440077"/>
              <a:ext cx="181988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HK" sz="1200" dirty="0"/>
                <a:t>2017 HA group 3 hospital average 0.33</a:t>
              </a:r>
              <a:endParaRPr lang="zh-HK" altLang="en-US" sz="1200" dirty="0"/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1547664" y="2664213"/>
              <a:ext cx="422329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792968" y="4122732"/>
            <a:ext cx="5004578" cy="2448272"/>
            <a:chOff x="766381" y="3501008"/>
            <a:chExt cx="5004578" cy="2448272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81" y="3501008"/>
              <a:ext cx="5004578" cy="244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3522086" y="4142101"/>
              <a:ext cx="1744815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HK" sz="1200" dirty="0"/>
                <a:t>2017 HA group 3 hospital average 0.06</a:t>
              </a:r>
              <a:endParaRPr lang="zh-HK" altLang="en-US" sz="1200" dirty="0"/>
            </a:p>
          </p:txBody>
        </p:sp>
        <p:cxnSp>
          <p:nvCxnSpPr>
            <p:cNvPr id="14" name="直線接點 13"/>
            <p:cNvCxnSpPr/>
            <p:nvPr/>
          </p:nvCxnSpPr>
          <p:spPr>
            <a:xfrm>
              <a:off x="1547664" y="5503627"/>
              <a:ext cx="422329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533" y="4887529"/>
            <a:ext cx="2257425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087" y="1557746"/>
            <a:ext cx="228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5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3284984"/>
            <a:ext cx="345638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HK" sz="3200" b="1" dirty="0">
                <a:solidFill>
                  <a:srgbClr val="2D4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Restraint Reduction Program </a:t>
            </a:r>
            <a:endParaRPr lang="zh-HK" altLang="en-US" sz="3200" b="1" dirty="0">
              <a:solidFill>
                <a:srgbClr val="2D4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294201"/>
              </p:ext>
            </p:extLst>
          </p:nvPr>
        </p:nvGraphicFramePr>
        <p:xfrm>
          <a:off x="539552" y="1487040"/>
          <a:ext cx="2664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內容版面配置區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458299"/>
              </p:ext>
            </p:extLst>
          </p:nvPr>
        </p:nvGraphicFramePr>
        <p:xfrm>
          <a:off x="5625628" y="1560040"/>
          <a:ext cx="2746648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向右箭號 7"/>
          <p:cNvSpPr/>
          <p:nvPr/>
        </p:nvSpPr>
        <p:spPr>
          <a:xfrm>
            <a:off x="3671066" y="1628800"/>
            <a:ext cx="1729860" cy="150229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zh-HK" sz="1400" dirty="0">
                <a:solidFill>
                  <a:prstClr val="black"/>
                </a:solidFill>
              </a:rPr>
              <a:t>Data Collection and Analysis in February 2018</a:t>
            </a:r>
            <a:endParaRPr lang="zh-HK" altLang="en-US" sz="1400" dirty="0">
              <a:solidFill>
                <a:prstClr val="black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79512" y="3418069"/>
            <a:ext cx="4536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HK" b="1" dirty="0"/>
              <a:t>Interventions: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HK" dirty="0"/>
              <a:t>To explore </a:t>
            </a:r>
            <a:r>
              <a:rPr lang="en-US" altLang="zh-HK" b="1" dirty="0">
                <a:solidFill>
                  <a:srgbClr val="00B0F0"/>
                </a:solidFill>
              </a:rPr>
              <a:t>alternatives</a:t>
            </a:r>
          </a:p>
          <a:p>
            <a:pPr marL="715963" lvl="1" indent="-258763" algn="just">
              <a:buFont typeface="Arial" panose="020B0604020202020204" pitchFamily="34" charset="0"/>
              <a:buChar char="•"/>
            </a:pPr>
            <a:r>
              <a:rPr lang="en-US" altLang="zh-HK" dirty="0"/>
              <a:t>Doll therapy, hand mittens, low beds, alarm pads, etc.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altLang="zh-HK" dirty="0"/>
              <a:t>Process of trial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HK" dirty="0"/>
              <a:t>To release patient during meal time, when relatives /maid  accompanies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HK" dirty="0"/>
              <a:t>To try releasing all restraints at daytime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HK" dirty="0"/>
              <a:t>To try release all restraints whole day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7603"/>
            <a:ext cx="9175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向上箭號圖說文字 4"/>
          <p:cNvSpPr/>
          <p:nvPr/>
        </p:nvSpPr>
        <p:spPr>
          <a:xfrm>
            <a:off x="2771801" y="2127919"/>
            <a:ext cx="648072" cy="504056"/>
          </a:xfrm>
          <a:prstGeom prst="upArrowCallout">
            <a:avLst>
              <a:gd name="adj1" fmla="val 8700"/>
              <a:gd name="adj2" fmla="val 13662"/>
              <a:gd name="adj3" fmla="val 20748"/>
              <a:gd name="adj4" fmla="val 4162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100" dirty="0"/>
              <a:t>4.95%</a:t>
            </a:r>
            <a:endParaRPr lang="zh-HK" altLang="en-US" sz="1100" dirty="0"/>
          </a:p>
        </p:txBody>
      </p:sp>
      <p:pic>
        <p:nvPicPr>
          <p:cNvPr id="1026" name="Picture 2" descr="相關圖片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600" b="87200" l="7254" r="91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4" t="12799" r="7278" b="11868"/>
          <a:stretch/>
        </p:blipFill>
        <p:spPr bwMode="auto">
          <a:xfrm>
            <a:off x="4421292" y="3741728"/>
            <a:ext cx="1106776" cy="12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313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004" y="4263237"/>
            <a:ext cx="847708" cy="63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爆炸 1 12"/>
          <p:cNvSpPr/>
          <p:nvPr/>
        </p:nvSpPr>
        <p:spPr>
          <a:xfrm>
            <a:off x="5400091" y="4987729"/>
            <a:ext cx="3852429" cy="2041671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1600" dirty="0">
                <a:solidFill>
                  <a:schemeClr val="bg1"/>
                </a:solidFill>
              </a:rPr>
              <a:t>Physical Restraint Rate:</a:t>
            </a:r>
          </a:p>
          <a:p>
            <a:pPr algn="ctr"/>
            <a:r>
              <a:rPr lang="en-US" altLang="zh-HK" dirty="0">
                <a:solidFill>
                  <a:srgbClr val="FFFF00"/>
                </a:solidFill>
              </a:rPr>
              <a:t>4.95% to </a:t>
            </a:r>
            <a:r>
              <a:rPr lang="en-US" altLang="zh-HK" sz="2800" dirty="0">
                <a:solidFill>
                  <a:srgbClr val="00FFFF"/>
                </a:solidFill>
              </a:rPr>
              <a:t>1.4%</a:t>
            </a:r>
            <a:endParaRPr lang="zh-HK" altLang="en-US" sz="2800" dirty="0">
              <a:solidFill>
                <a:srgbClr val="00FFFF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13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n-US" altLang="zh-HK" sz="3600" dirty="0" smtClean="0"/>
              <a:t>Hospital-based Infirmary </a:t>
            </a:r>
            <a:r>
              <a:rPr lang="en-US" altLang="zh-HK" sz="3600" dirty="0"/>
              <a:t>Services </a:t>
            </a:r>
            <a:r>
              <a:rPr lang="en-US" altLang="zh-HK" sz="3600" dirty="0" smtClean="0"/>
              <a:t/>
            </a:r>
            <a:br>
              <a:rPr lang="en-US" altLang="zh-HK" sz="3600" dirty="0" smtClean="0"/>
            </a:br>
            <a:r>
              <a:rPr lang="en-US" altLang="zh-HK" sz="3600" dirty="0" smtClean="0"/>
              <a:t>in </a:t>
            </a:r>
            <a:r>
              <a:rPr lang="en-US" altLang="zh-HK" sz="3600" dirty="0"/>
              <a:t>Hong Kong</a:t>
            </a:r>
            <a:endParaRPr lang="en-US" altLang="zh-TW" sz="3600" dirty="0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556792"/>
            <a:ext cx="8280598" cy="4570958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9600" dirty="0" smtClean="0"/>
              <a:t>Central Infirmary Waiting List (CIWL)</a:t>
            </a:r>
          </a:p>
          <a:p>
            <a:pPr lvl="1"/>
            <a:r>
              <a:rPr lang="en-US" altLang="zh-TW" sz="9600" dirty="0" smtClean="0"/>
              <a:t>To </a:t>
            </a:r>
            <a:r>
              <a:rPr lang="en-US" altLang="zh-TW" sz="9600" dirty="0"/>
              <a:t>provide personal and nursing care to elders </a:t>
            </a:r>
            <a:r>
              <a:rPr lang="en-US" altLang="zh-TW" sz="9600" dirty="0" smtClean="0"/>
              <a:t>or </a:t>
            </a:r>
            <a:r>
              <a:rPr lang="en-US" altLang="zh-TW" sz="9600" dirty="0"/>
              <a:t>disabled persons </a:t>
            </a:r>
            <a:r>
              <a:rPr lang="en-US" altLang="zh-TW" sz="9600" dirty="0" smtClean="0"/>
              <a:t>who have </a:t>
            </a:r>
            <a:r>
              <a:rPr lang="en-US" altLang="zh-TW" sz="9600" dirty="0"/>
              <a:t>reached the stage that active and intensive medical treatment </a:t>
            </a:r>
            <a:r>
              <a:rPr lang="en-US" altLang="zh-TW" sz="9600" b="1" i="1" dirty="0"/>
              <a:t>cannot</a:t>
            </a:r>
            <a:r>
              <a:rPr lang="en-US" altLang="zh-TW" sz="9600" dirty="0"/>
              <a:t> reverse their health conditions</a:t>
            </a:r>
            <a:endParaRPr lang="en-US" altLang="zh-HK" sz="9600" dirty="0"/>
          </a:p>
          <a:p>
            <a:pPr lvl="1"/>
            <a:endParaRPr lang="en-US" altLang="zh-HK" sz="9600" dirty="0"/>
          </a:p>
          <a:p>
            <a:r>
              <a:rPr lang="en-US" altLang="zh-HK" sz="9600" dirty="0" smtClean="0"/>
              <a:t>Priority Infirmary Application </a:t>
            </a:r>
            <a:endParaRPr lang="en-US" altLang="zh-HK" sz="9600" dirty="0"/>
          </a:p>
          <a:p>
            <a:pPr lvl="1"/>
            <a:r>
              <a:rPr lang="en-US" altLang="zh-HK" sz="9600" dirty="0"/>
              <a:t>Persons who require frequent admissions and significant clinical care in hospital setting</a:t>
            </a:r>
          </a:p>
          <a:p>
            <a:endParaRPr lang="en-US" altLang="zh-HK" sz="9600" dirty="0" smtClean="0"/>
          </a:p>
          <a:p>
            <a:r>
              <a:rPr lang="en-US" altLang="zh-HK" sz="9600" dirty="0" smtClean="0"/>
              <a:t>To </a:t>
            </a:r>
            <a:r>
              <a:rPr lang="en-US" altLang="zh-TW" sz="9600" dirty="0" smtClean="0"/>
              <a:t>promote dignified </a:t>
            </a:r>
            <a:r>
              <a:rPr lang="en-US" altLang="zh-TW" sz="9600" dirty="0"/>
              <a:t>and quality living during the remaining period of their lives. </a:t>
            </a:r>
            <a:endParaRPr lang="en-US" altLang="zh-TW" sz="9600" dirty="0" smtClean="0"/>
          </a:p>
          <a:p>
            <a:endParaRPr lang="en-US" altLang="zh-TW" sz="9600" dirty="0"/>
          </a:p>
          <a:p>
            <a:r>
              <a:rPr lang="en-US" altLang="zh-TW" sz="8000" i="1" dirty="0" smtClean="0"/>
              <a:t>http</a:t>
            </a:r>
            <a:r>
              <a:rPr lang="en-US" altLang="zh-TW" sz="8000" i="1" dirty="0"/>
              <a:t>://www.ha.org.hk/haho/ho/cs/v3/serviceguide_gis-en.htm</a:t>
            </a:r>
          </a:p>
          <a:p>
            <a:endParaRPr lang="en-US" altLang="zh-TW" sz="2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H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Forward</a:t>
            </a:r>
            <a:endParaRPr lang="zh-HK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60165"/>
            <a:ext cx="8229600" cy="4997152"/>
          </a:xfrm>
        </p:spPr>
        <p:txBody>
          <a:bodyPr>
            <a:normAutofit/>
          </a:bodyPr>
          <a:lstStyle/>
          <a:p>
            <a:r>
              <a:rPr lang="en-US" altLang="zh-HK" sz="2800" dirty="0"/>
              <a:t>Rotation of nursing staffs to SH 6AB for exposure to EOL care</a:t>
            </a:r>
          </a:p>
          <a:p>
            <a:r>
              <a:rPr lang="en-US" altLang="zh-HK" sz="2800" dirty="0" smtClean="0"/>
              <a:t>Real-time video-link to on-call doctors</a:t>
            </a:r>
            <a:endParaRPr lang="en-US" altLang="zh-HK" sz="2800" dirty="0"/>
          </a:p>
          <a:p>
            <a:r>
              <a:rPr lang="en-US" altLang="zh-HK" sz="2800" dirty="0" smtClean="0"/>
              <a:t>Promotion </a:t>
            </a:r>
            <a:r>
              <a:rPr lang="en-US" altLang="zh-HK" sz="2800" dirty="0"/>
              <a:t>of ACP to all SCH residents</a:t>
            </a:r>
          </a:p>
          <a:p>
            <a:r>
              <a:rPr lang="en-US" altLang="zh-HK" sz="2800" dirty="0" smtClean="0"/>
              <a:t>Elderly-friendly </a:t>
            </a:r>
            <a:r>
              <a:rPr lang="en-US" altLang="zh-HK" sz="2800" dirty="0"/>
              <a:t>environment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F9B0-1038-4AC4-B124-3C90E3CE6F3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91821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1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Appreciation from </a:t>
            </a:r>
            <a:r>
              <a:rPr lang="en-US" altLang="zh-HK" dirty="0" smtClean="0"/>
              <a:t>family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altLang="zh-HK" dirty="0" smtClean="0"/>
              <a:t>Leung </a:t>
            </a:r>
            <a:r>
              <a:rPr lang="en-US" altLang="zh-HK" dirty="0"/>
              <a:t>WY, </a:t>
            </a:r>
            <a:r>
              <a:rPr lang="en-US" altLang="zh-HK" dirty="0" smtClean="0"/>
              <a:t>F/80</a:t>
            </a:r>
          </a:p>
          <a:p>
            <a:endParaRPr lang="en-US" altLang="zh-HK" dirty="0"/>
          </a:p>
          <a:p>
            <a:r>
              <a:rPr lang="en-US" altLang="zh-HK" dirty="0" smtClean="0"/>
              <a:t>Dementia</a:t>
            </a:r>
            <a:r>
              <a:rPr lang="en-US" altLang="zh-HK" dirty="0"/>
              <a:t>, </a:t>
            </a:r>
            <a:r>
              <a:rPr lang="en-US" altLang="zh-HK" dirty="0" err="1"/>
              <a:t>Ischaemic</a:t>
            </a:r>
            <a:r>
              <a:rPr lang="en-US" altLang="zh-HK" dirty="0"/>
              <a:t> Stroke, Hypertension</a:t>
            </a:r>
          </a:p>
          <a:p>
            <a:r>
              <a:rPr lang="en-US" altLang="zh-HK" dirty="0" err="1"/>
              <a:t>Ms</a:t>
            </a:r>
            <a:r>
              <a:rPr lang="en-US" altLang="zh-HK" dirty="0"/>
              <a:t> Leung was on tube feeding, ADL totally dependent with on and off </a:t>
            </a:r>
            <a:r>
              <a:rPr lang="en-US" altLang="zh-HK" dirty="0" err="1"/>
              <a:t>dyspnoea</a:t>
            </a:r>
            <a:r>
              <a:rPr lang="en-US" altLang="zh-HK" dirty="0"/>
              <a:t> with sputum retention.</a:t>
            </a:r>
          </a:p>
          <a:p>
            <a:r>
              <a:rPr lang="en-US" altLang="zh-HK" dirty="0"/>
              <a:t>DNACPR </a:t>
            </a:r>
            <a:r>
              <a:rPr lang="en-US" altLang="zh-HK" dirty="0" smtClean="0"/>
              <a:t>order signed July </a:t>
            </a:r>
            <a:r>
              <a:rPr lang="en-US" altLang="zh-HK" dirty="0"/>
              <a:t>2015 and </a:t>
            </a:r>
            <a:r>
              <a:rPr lang="en-US" altLang="zh-HK" dirty="0" smtClean="0"/>
              <a:t>established December </a:t>
            </a:r>
            <a:r>
              <a:rPr lang="en-US" altLang="zh-HK" dirty="0"/>
              <a:t>2017</a:t>
            </a:r>
            <a:r>
              <a:rPr lang="en-US" altLang="zh-HK" dirty="0" smtClean="0"/>
              <a:t>.</a:t>
            </a:r>
          </a:p>
          <a:p>
            <a:endParaRPr lang="en-US" altLang="zh-HK" dirty="0"/>
          </a:p>
          <a:p>
            <a:r>
              <a:rPr lang="en-US" altLang="zh-HK" dirty="0"/>
              <a:t>Developed desaturation and sputum retention on 5 August 2018. Put on intravenous antibiotic and </a:t>
            </a:r>
            <a:r>
              <a:rPr lang="en-US" altLang="zh-HK" dirty="0" err="1" smtClean="0"/>
              <a:t>Buscopan</a:t>
            </a:r>
            <a:r>
              <a:rPr lang="en-US" altLang="zh-HK" dirty="0" smtClean="0"/>
              <a:t> </a:t>
            </a:r>
            <a:r>
              <a:rPr lang="en-US" altLang="zh-HK" dirty="0"/>
              <a:t>infusion for symptomatic control. Relative agreed to </a:t>
            </a:r>
            <a:r>
              <a:rPr lang="en-US" altLang="zh-HK" dirty="0" err="1" smtClean="0"/>
              <a:t>cotninue</a:t>
            </a:r>
            <a:r>
              <a:rPr lang="en-US" altLang="zh-HK" dirty="0" smtClean="0"/>
              <a:t> </a:t>
            </a:r>
            <a:r>
              <a:rPr lang="en-US" altLang="zh-HK" dirty="0"/>
              <a:t>comfort care in SCH and opted not to transfer to acute hospital. </a:t>
            </a:r>
            <a:endParaRPr lang="en-US" altLang="zh-HK" dirty="0" smtClean="0"/>
          </a:p>
          <a:p>
            <a:r>
              <a:rPr lang="en-US" altLang="zh-HK" dirty="0" smtClean="0"/>
              <a:t>End-of-life </a:t>
            </a:r>
            <a:r>
              <a:rPr lang="en-US" altLang="zh-HK" dirty="0"/>
              <a:t>room was provided and relatives were encouraged to stay with patient. Ms. Leung passed away on 18 August 2018. Appreciation card and </a:t>
            </a:r>
            <a:r>
              <a:rPr lang="en-US" altLang="zh-HK" dirty="0" smtClean="0"/>
              <a:t>flowers </a:t>
            </a:r>
            <a:r>
              <a:rPr lang="en-US" altLang="zh-HK" dirty="0"/>
              <a:t>were received from </a:t>
            </a:r>
            <a:r>
              <a:rPr lang="en-US" altLang="zh-HK" dirty="0" smtClean="0"/>
              <a:t>relatives.</a:t>
            </a:r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F9B0-1038-4AC4-B124-3C90E3CE6F39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2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F9B0-1038-4AC4-B124-3C90E3CE6F39}" type="slidenum">
              <a:rPr lang="zh-HK" altLang="en-US" smtClean="0"/>
              <a:t>32</a:t>
            </a:fld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4" t="2877" r="12107"/>
          <a:stretch/>
        </p:blipFill>
        <p:spPr>
          <a:xfrm>
            <a:off x="5004047" y="500050"/>
            <a:ext cx="3735471" cy="5809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35"/>
          <a:stretch/>
        </p:blipFill>
        <p:spPr>
          <a:xfrm rot="21114100">
            <a:off x="526476" y="760449"/>
            <a:ext cx="4242457" cy="2547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"/>
                    </a14:imgEffect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1" t="23916" r="8013"/>
          <a:stretch/>
        </p:blipFill>
        <p:spPr>
          <a:xfrm rot="517951">
            <a:off x="443720" y="3528546"/>
            <a:ext cx="4100089" cy="287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025837" cy="1470025"/>
          </a:xfrm>
        </p:spPr>
        <p:txBody>
          <a:bodyPr/>
          <a:lstStyle/>
          <a:p>
            <a:r>
              <a:rPr lang="en-US" altLang="zh-HK" dirty="0" smtClean="0"/>
              <a:t>Thank you</a:t>
            </a:r>
            <a:endParaRPr lang="zh-HK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6670366" cy="1752600"/>
          </a:xfrm>
        </p:spPr>
        <p:txBody>
          <a:bodyPr/>
          <a:lstStyle/>
          <a:p>
            <a:r>
              <a:rPr lang="en-US" altLang="zh-HK" dirty="0" smtClean="0"/>
              <a:t>huie@ha.org.hk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33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91982"/>
            <a:ext cx="4532361" cy="339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42" y="2132856"/>
            <a:ext cx="2972516" cy="222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0"/>
          <a:stretch/>
        </p:blipFill>
        <p:spPr>
          <a:xfrm>
            <a:off x="5076056" y="4533293"/>
            <a:ext cx="3776076" cy="192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8"/>
            <a:ext cx="2939989" cy="220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79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3600" dirty="0" smtClean="0"/>
              <a:t>Infirmary </a:t>
            </a:r>
            <a:r>
              <a:rPr lang="en-US" altLang="zh-HK" sz="3600" dirty="0"/>
              <a:t>Services </a:t>
            </a:r>
            <a:r>
              <a:rPr lang="en-US" altLang="zh-HK" sz="3600" dirty="0" smtClean="0"/>
              <a:t>in </a:t>
            </a:r>
            <a:r>
              <a:rPr lang="en-US" altLang="zh-HK" sz="3600" dirty="0"/>
              <a:t>Hong Kong</a:t>
            </a:r>
            <a:endParaRPr lang="en-US" altLang="zh-TW" sz="3600" dirty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HK" sz="2400" dirty="0"/>
              <a:t>F</a:t>
            </a:r>
            <a:r>
              <a:rPr lang="en-US" altLang="zh-TW" sz="2400" dirty="0"/>
              <a:t>or elders who are </a:t>
            </a:r>
            <a:r>
              <a:rPr lang="en-US" altLang="zh-TW" sz="2400" b="1" i="1" dirty="0">
                <a:solidFill>
                  <a:schemeClr val="bg2">
                    <a:lumMod val="50000"/>
                  </a:schemeClr>
                </a:solidFill>
              </a:rPr>
              <a:t>medically stable</a:t>
            </a:r>
            <a:r>
              <a:rPr lang="en-US" altLang="zh-TW" sz="2400" dirty="0"/>
              <a:t>, hospitals may not be the most ideal place for </a:t>
            </a:r>
            <a:r>
              <a:rPr lang="en-US" altLang="zh-TW" sz="2400" dirty="0" smtClean="0"/>
              <a:t>long term care</a:t>
            </a:r>
            <a:endParaRPr lang="en-US" altLang="zh-HK" sz="2400" dirty="0"/>
          </a:p>
          <a:p>
            <a:pPr lvl="1">
              <a:lnSpc>
                <a:spcPct val="90000"/>
              </a:lnSpc>
            </a:pPr>
            <a:r>
              <a:rPr lang="en-US" altLang="zh-HK" sz="2000" dirty="0" smtClean="0">
                <a:solidFill>
                  <a:schemeClr val="tx2"/>
                </a:solidFill>
              </a:rPr>
              <a:t>Economical</a:t>
            </a:r>
            <a:r>
              <a:rPr lang="en-US" altLang="zh-HK" sz="2000" dirty="0" smtClean="0"/>
              <a:t>: </a:t>
            </a:r>
            <a:r>
              <a:rPr lang="en-US" altLang="zh-HK" sz="2000" dirty="0"/>
              <a:t>Less </a:t>
            </a:r>
            <a:r>
              <a:rPr lang="en-US" altLang="zh-HK" sz="2000" dirty="0" smtClean="0"/>
              <a:t>costly??</a:t>
            </a:r>
          </a:p>
          <a:p>
            <a:pPr lvl="1">
              <a:lnSpc>
                <a:spcPct val="90000"/>
              </a:lnSpc>
            </a:pPr>
            <a:r>
              <a:rPr lang="en-US" altLang="zh-HK" sz="2000" dirty="0" smtClean="0">
                <a:solidFill>
                  <a:schemeClr val="tx2"/>
                </a:solidFill>
              </a:rPr>
              <a:t>Patient:</a:t>
            </a:r>
            <a:r>
              <a:rPr lang="en-US" altLang="zh-HK" sz="2000" dirty="0" smtClean="0"/>
              <a:t> </a:t>
            </a:r>
            <a:r>
              <a:rPr lang="en-US" altLang="zh-HK" sz="2000" dirty="0"/>
              <a:t>I</a:t>
            </a:r>
            <a:r>
              <a:rPr lang="en-US" altLang="zh-TW" sz="2000" dirty="0"/>
              <a:t>nfirmary care </a:t>
            </a:r>
            <a:r>
              <a:rPr lang="en-US" altLang="zh-TW" sz="2000" dirty="0" smtClean="0"/>
              <a:t>outside of </a:t>
            </a:r>
            <a:r>
              <a:rPr lang="en-US" altLang="zh-TW" sz="2000" dirty="0"/>
              <a:t>hospitals </a:t>
            </a:r>
            <a:r>
              <a:rPr lang="en-US" altLang="zh-TW" sz="2000" dirty="0" smtClean="0"/>
              <a:t>may be more </a:t>
            </a:r>
            <a:r>
              <a:rPr lang="en-US" altLang="zh-TW" sz="2000" dirty="0"/>
              <a:t>homely </a:t>
            </a:r>
            <a:r>
              <a:rPr lang="en-US" altLang="zh-TW" sz="2000" dirty="0" smtClean="0"/>
              <a:t>with better psychosocial support without </a:t>
            </a:r>
            <a:r>
              <a:rPr lang="en-US" altLang="zh-TW" sz="2000" dirty="0"/>
              <a:t>compromising the quality of </a:t>
            </a:r>
            <a:r>
              <a:rPr lang="en-US" altLang="zh-TW" sz="2000" dirty="0" smtClean="0"/>
              <a:t>care</a:t>
            </a:r>
          </a:p>
          <a:p>
            <a:pPr lvl="1">
              <a:lnSpc>
                <a:spcPct val="90000"/>
              </a:lnSpc>
            </a:pPr>
            <a:r>
              <a:rPr lang="en-US" altLang="zh-HK" sz="2000" dirty="0" smtClean="0"/>
              <a:t>Ageing-in-place policy – Infirmary Care Supplement in Residential Care Homes for the Elderly</a:t>
            </a:r>
            <a:endParaRPr lang="en-US" altLang="zh-HK" sz="2000" dirty="0"/>
          </a:p>
          <a:p>
            <a:pPr lvl="1">
              <a:lnSpc>
                <a:spcPct val="90000"/>
              </a:lnSpc>
            </a:pPr>
            <a:endParaRPr lang="en-US" altLang="zh-TW" sz="2000" dirty="0"/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A survey </a:t>
            </a:r>
            <a:r>
              <a:rPr lang="en-US" altLang="zh-TW" sz="2400" dirty="0"/>
              <a:t>conducted by the </a:t>
            </a:r>
            <a:r>
              <a:rPr lang="en-US" altLang="zh-TW" sz="2400" dirty="0" smtClean="0"/>
              <a:t>Hospital Authority  </a:t>
            </a:r>
            <a:r>
              <a:rPr lang="en-US" altLang="zh-TW" sz="2400" dirty="0"/>
              <a:t>in </a:t>
            </a:r>
            <a:r>
              <a:rPr lang="en-US" altLang="zh-TW" sz="2400" dirty="0" smtClean="0"/>
              <a:t>2002 found that </a:t>
            </a:r>
            <a:r>
              <a:rPr lang="en-US" altLang="zh-TW" sz="2400" i="1" dirty="0" smtClean="0">
                <a:solidFill>
                  <a:srgbClr val="FF0000"/>
                </a:solidFill>
              </a:rPr>
              <a:t>82</a:t>
            </a:r>
            <a:r>
              <a:rPr lang="en-US" altLang="zh-TW" sz="2400" i="1" dirty="0">
                <a:solidFill>
                  <a:srgbClr val="FF0000"/>
                </a:solidFill>
              </a:rPr>
              <a:t>% </a:t>
            </a:r>
            <a:r>
              <a:rPr lang="en-US" altLang="zh-TW" sz="2400" dirty="0"/>
              <a:t>of the applicants on the </a:t>
            </a:r>
            <a:r>
              <a:rPr lang="en-US" altLang="zh-TW" sz="2400" dirty="0" smtClean="0"/>
              <a:t>Central Infirmary Waiting List </a:t>
            </a:r>
            <a:r>
              <a:rPr lang="en-US" altLang="zh-TW" sz="2400" dirty="0"/>
              <a:t>and </a:t>
            </a:r>
            <a:r>
              <a:rPr lang="en-US" altLang="zh-TW" sz="2400" i="1" dirty="0">
                <a:solidFill>
                  <a:srgbClr val="FF0000"/>
                </a:solidFill>
              </a:rPr>
              <a:t>65%</a:t>
            </a:r>
            <a:r>
              <a:rPr lang="en-US" altLang="zh-TW" sz="2400" dirty="0"/>
              <a:t> of </a:t>
            </a:r>
            <a:r>
              <a:rPr lang="en-US" altLang="zh-TW" sz="2400" dirty="0" smtClean="0"/>
              <a:t>patients in infirmary beds could </a:t>
            </a:r>
            <a:r>
              <a:rPr lang="en-US" altLang="zh-TW" sz="2400" dirty="0"/>
              <a:t>be cared for in </a:t>
            </a:r>
            <a:r>
              <a:rPr lang="en-US" altLang="zh-TW" sz="2400" dirty="0" smtClean="0"/>
              <a:t>a non-hospital setting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– </a:t>
            </a:r>
            <a:r>
              <a:rPr lang="en-US" altLang="zh-TW" sz="2400" b="1" i="1" dirty="0" smtClean="0"/>
              <a:t>Social Infirmary</a:t>
            </a:r>
            <a:endParaRPr lang="en-US" altLang="zh-TW" sz="2400" b="1" i="1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Hospital-based infirmary</a:t>
            </a:r>
            <a:br>
              <a:rPr lang="en-US" altLang="zh-HK" dirty="0" smtClean="0"/>
            </a:br>
            <a:r>
              <a:rPr lang="en-US" altLang="zh-HK" sz="3600" b="1" dirty="0"/>
              <a:t>Patient care </a:t>
            </a:r>
            <a:r>
              <a:rPr lang="en-US" altLang="zh-HK" sz="3600" b="1" dirty="0" smtClean="0"/>
              <a:t>outcomes (Quality indicators)</a:t>
            </a:r>
            <a:endParaRPr lang="zh-HK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Enhance </a:t>
            </a:r>
            <a:r>
              <a:rPr lang="en-US" altLang="zh-HK" dirty="0"/>
              <a:t>Quality of Life</a:t>
            </a:r>
          </a:p>
          <a:p>
            <a:pPr lvl="1"/>
            <a:r>
              <a:rPr lang="en-US" altLang="zh-HK" dirty="0" smtClean="0"/>
              <a:t>Maximize </a:t>
            </a:r>
            <a:r>
              <a:rPr lang="en-US" altLang="zh-HK" dirty="0"/>
              <a:t>self-care capacity</a:t>
            </a:r>
          </a:p>
          <a:p>
            <a:pPr lvl="1"/>
            <a:r>
              <a:rPr lang="en-US" altLang="zh-HK" dirty="0" smtClean="0"/>
              <a:t>Sustain </a:t>
            </a:r>
            <a:r>
              <a:rPr lang="en-US" altLang="zh-HK" dirty="0"/>
              <a:t>community orientation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Reduce </a:t>
            </a:r>
            <a:r>
              <a:rPr lang="en-US" altLang="zh-HK" dirty="0"/>
              <a:t>Risk</a:t>
            </a:r>
          </a:p>
          <a:p>
            <a:pPr lvl="1"/>
            <a:r>
              <a:rPr lang="en-US" altLang="zh-HK" dirty="0" smtClean="0"/>
              <a:t>Fall </a:t>
            </a:r>
            <a:r>
              <a:rPr lang="en-US" altLang="zh-HK" dirty="0"/>
              <a:t>rate</a:t>
            </a:r>
          </a:p>
          <a:p>
            <a:pPr lvl="1"/>
            <a:r>
              <a:rPr lang="en-US" altLang="zh-HK" dirty="0" smtClean="0"/>
              <a:t>Incidence </a:t>
            </a:r>
            <a:r>
              <a:rPr lang="en-US" altLang="zh-HK" dirty="0"/>
              <a:t>rate of pressure ulcer development</a:t>
            </a:r>
          </a:p>
          <a:p>
            <a:pPr lvl="1"/>
            <a:r>
              <a:rPr lang="en-US" altLang="zh-HK" dirty="0" smtClean="0"/>
              <a:t>Unintentional </a:t>
            </a:r>
            <a:r>
              <a:rPr lang="en-US" altLang="zh-HK" dirty="0"/>
              <a:t>weight loss of </a:t>
            </a:r>
            <a:r>
              <a:rPr lang="en-US" altLang="zh-HK" dirty="0" smtClean="0"/>
              <a:t>less </a:t>
            </a:r>
            <a:r>
              <a:rPr lang="en-US" altLang="zh-HK" dirty="0"/>
              <a:t>than 10% within 6 months</a:t>
            </a:r>
          </a:p>
          <a:p>
            <a:pPr lvl="1"/>
            <a:r>
              <a:rPr lang="en-US" altLang="zh-HK" dirty="0" smtClean="0"/>
              <a:t>Nosocomial </a:t>
            </a:r>
            <a:r>
              <a:rPr lang="en-US" altLang="zh-HK" dirty="0"/>
              <a:t>infections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Effectiveness </a:t>
            </a:r>
            <a:r>
              <a:rPr lang="en-US" altLang="zh-HK" dirty="0"/>
              <a:t>of Nursing Intervention</a:t>
            </a:r>
          </a:p>
          <a:p>
            <a:pPr lvl="1"/>
            <a:r>
              <a:rPr lang="en-US" altLang="zh-HK" dirty="0" smtClean="0"/>
              <a:t>Patient </a:t>
            </a:r>
            <a:r>
              <a:rPr lang="en-US" altLang="zh-HK" dirty="0"/>
              <a:t>satisfaction 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Reduce </a:t>
            </a:r>
            <a:r>
              <a:rPr lang="en-US" altLang="zh-HK" dirty="0"/>
              <a:t>Accident &amp; Emergency Department Attendance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6258798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HK" sz="1600" i="1" dirty="0"/>
              <a:t>Specialty Nursing Service Guideline – Infirmary Nursing. </a:t>
            </a:r>
            <a:r>
              <a:rPr lang="en-US" altLang="zh-HK" sz="1600" i="1" dirty="0" smtClean="0"/>
              <a:t>HAHO-COC-GL-NUR-009-v02.</a:t>
            </a:r>
            <a:endParaRPr lang="zh-HK" altLang="en-US" sz="1600" i="1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4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Shatin Cheshire Home 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964245"/>
              </p:ext>
            </p:extLst>
          </p:nvPr>
        </p:nvGraphicFramePr>
        <p:xfrm>
          <a:off x="1259633" y="1628800"/>
          <a:ext cx="6552726" cy="352838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84242"/>
                <a:gridCol w="2184242"/>
                <a:gridCol w="2184242"/>
              </a:tblGrid>
              <a:tr h="7776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Ward (no. of beds)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Patient Type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effectLst/>
                        </a:rPr>
                        <a:t>Bed</a:t>
                      </a:r>
                      <a:r>
                        <a:rPr lang="en-US" altLang="zh-TW" sz="2000" baseline="0" dirty="0" smtClean="0">
                          <a:effectLst/>
                        </a:rPr>
                        <a:t> stat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2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W1 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CIWL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29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2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W2 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CIWL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29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2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W3 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CIWL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26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2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W4 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CIWL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26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2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W5 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CIWL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effectLst/>
                        </a:rPr>
                        <a:t>26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2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W6 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CIWL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effectLst/>
                        </a:rPr>
                        <a:t>26</a:t>
                      </a:r>
                      <a:endParaRPr lang="zh-TW" sz="20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2968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</a:rPr>
                        <a:t>Total Bed Number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新細明體"/>
                          <a:sym typeface="Wingdings" panose="05000000000000000000" pitchFamily="2" charset="2"/>
                        </a:rPr>
                        <a:t>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b="1" dirty="0" smtClean="0">
                          <a:effectLst/>
                          <a:latin typeface="Calibri"/>
                          <a:ea typeface="新細明體"/>
                        </a:rPr>
                        <a:t>162</a:t>
                      </a:r>
                      <a:endParaRPr lang="zh-TW" sz="2000" b="1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827584" y="522920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 </a:t>
            </a:r>
            <a:endParaRPr lang="zh-HK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71600" y="5320509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HK" sz="1400" i="1" dirty="0" smtClean="0"/>
              <a:t>* CIWL- Central Infirmary Waiting List </a:t>
            </a:r>
            <a:endParaRPr lang="zh-HK" altLang="en-US" sz="1400" i="1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22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b="1" dirty="0"/>
              <a:t>Person-Centred </a:t>
            </a:r>
            <a:r>
              <a:rPr lang="en-US" altLang="zh-HK" b="1" dirty="0" smtClean="0"/>
              <a:t>Care in Shatin Cheshire Home</a:t>
            </a:r>
            <a:endParaRPr lang="en-US" altLang="zh-HK" b="1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US" altLang="zh-HK" dirty="0" smtClean="0"/>
              <a:t>Pressure </a:t>
            </a:r>
            <a:r>
              <a:rPr lang="en-US" altLang="zh-HK" dirty="0"/>
              <a:t>injury prevention</a:t>
            </a:r>
          </a:p>
          <a:p>
            <a:r>
              <a:rPr lang="en-US" altLang="zh-HK" dirty="0"/>
              <a:t>Spasticity prevention and management</a:t>
            </a:r>
          </a:p>
          <a:p>
            <a:r>
              <a:rPr lang="en-US" altLang="zh-HK" dirty="0"/>
              <a:t>Medication reconciliation &amp; de-prescribing</a:t>
            </a:r>
          </a:p>
          <a:p>
            <a:r>
              <a:rPr lang="en-US" altLang="zh-HK" dirty="0"/>
              <a:t>Nutritional care</a:t>
            </a:r>
          </a:p>
          <a:p>
            <a:r>
              <a:rPr lang="en-US" altLang="zh-HK" dirty="0"/>
              <a:t>End of Life care</a:t>
            </a:r>
          </a:p>
          <a:p>
            <a:endParaRPr lang="zh-HK" altLang="zh-HK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A32D8-01B6-40A3-901A-DB4A76E8CC1C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14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6386"/>
            <a:ext cx="7908118" cy="632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92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274638"/>
            <a:ext cx="6768752" cy="1143000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 </a:t>
            </a:r>
            <a:r>
              <a:rPr lang="en-US" altLang="zh-HK" dirty="0" smtClean="0"/>
              <a:t>Spasticity Prevention &amp; Management</a:t>
            </a:r>
            <a:endParaRPr lang="en-US" altLang="zh-TW" dirty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18318" y="2492896"/>
            <a:ext cx="8568952" cy="4065315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Spasticity </a:t>
            </a:r>
            <a:r>
              <a:rPr lang="en-US" altLang="zh-TW" sz="2800" dirty="0"/>
              <a:t>and contractures are major causes of pain, joint deformity, and co-</a:t>
            </a:r>
            <a:r>
              <a:rPr lang="en-US" altLang="zh-HK" sz="2800" dirty="0"/>
              <a:t>m</a:t>
            </a:r>
            <a:r>
              <a:rPr lang="en-US" altLang="zh-TW" sz="2800" dirty="0"/>
              <a:t>orbidity in </a:t>
            </a:r>
            <a:r>
              <a:rPr lang="en-US" altLang="zh-TW" sz="2800" dirty="0" smtClean="0"/>
              <a:t>infirmary residents</a:t>
            </a:r>
          </a:p>
          <a:p>
            <a:pPr lvl="1"/>
            <a:r>
              <a:rPr lang="en-US" altLang="zh-TW" sz="2400" dirty="0"/>
              <a:t>progressive functional </a:t>
            </a:r>
            <a:r>
              <a:rPr lang="en-US" altLang="zh-TW" sz="2400" dirty="0" smtClean="0"/>
              <a:t>limitation</a:t>
            </a:r>
          </a:p>
          <a:p>
            <a:pPr lvl="1"/>
            <a:r>
              <a:rPr lang="en-US" altLang="zh-TW" sz="2400" dirty="0"/>
              <a:t>impact </a:t>
            </a:r>
            <a:r>
              <a:rPr lang="en-US" altLang="zh-TW" sz="2400" dirty="0" err="1"/>
              <a:t>carer</a:t>
            </a:r>
            <a:r>
              <a:rPr lang="en-US" altLang="zh-TW" sz="2400" dirty="0"/>
              <a:t> burden </a:t>
            </a:r>
            <a:r>
              <a:rPr lang="en-US" altLang="zh-TW" sz="2400" dirty="0" smtClean="0"/>
              <a:t>and patient’s quality </a:t>
            </a:r>
            <a:r>
              <a:rPr lang="en-US" altLang="zh-TW" sz="2400" dirty="0"/>
              <a:t>of </a:t>
            </a:r>
            <a:r>
              <a:rPr lang="en-US" altLang="zh-TW" sz="2400" dirty="0" smtClean="0"/>
              <a:t>life</a:t>
            </a:r>
          </a:p>
          <a:p>
            <a:r>
              <a:rPr lang="en-US" altLang="zh-TW" sz="2800" b="1" i="1" dirty="0" smtClean="0"/>
              <a:t>integrated </a:t>
            </a:r>
            <a:r>
              <a:rPr lang="en-US" altLang="zh-TW" sz="2800" b="1" i="1" dirty="0"/>
              <a:t>multidisciplinary </a:t>
            </a:r>
            <a:r>
              <a:rPr lang="en-US" altLang="zh-TW" sz="2800" b="1" i="1" dirty="0" smtClean="0"/>
              <a:t>approach</a:t>
            </a:r>
            <a:r>
              <a:rPr lang="en-US" altLang="zh-TW" sz="2800" i="1" dirty="0" smtClean="0"/>
              <a:t> </a:t>
            </a:r>
            <a:r>
              <a:rPr lang="en-US" altLang="zh-TW" sz="2800" dirty="0"/>
              <a:t>including restorative nursing care, </a:t>
            </a:r>
            <a:r>
              <a:rPr lang="en-US" altLang="zh-TW" sz="2800" dirty="0" smtClean="0"/>
              <a:t>physiotherapy, occupational therapy </a:t>
            </a:r>
            <a:r>
              <a:rPr lang="en-US" altLang="zh-TW" sz="2800" dirty="0"/>
              <a:t>and drug </a:t>
            </a:r>
            <a:r>
              <a:rPr lang="en-US" altLang="zh-TW" sz="2800" dirty="0" smtClean="0"/>
              <a:t>treatment</a:t>
            </a:r>
            <a:endParaRPr lang="en-US" altLang="zh-TW" sz="2800" dirty="0"/>
          </a:p>
        </p:txBody>
      </p:sp>
      <p:pic>
        <p:nvPicPr>
          <p:cNvPr id="4" name="Picture 12" descr="Knee contra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44" y="620688"/>
            <a:ext cx="2006214" cy="149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0B52-4771-4DC5-A41E-BB5A7EE50BC5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agon">
  <a:themeElements>
    <a:clrScheme name="Dragon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Dragon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rago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1435</Words>
  <Application>Microsoft Office PowerPoint</Application>
  <PresentationFormat>如螢幕大小 (4:3)</PresentationFormat>
  <Paragraphs>278</Paragraphs>
  <Slides>33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Dragon</vt:lpstr>
      <vt:lpstr>Promoting end of life care in a long stay hospital setting: Cheshire Home,  Shatin, Hong Kong SAR</vt:lpstr>
      <vt:lpstr>Long Term Care</vt:lpstr>
      <vt:lpstr>Hospital-based Infirmary Services  in Hong Kong</vt:lpstr>
      <vt:lpstr>Infirmary Services in Hong Kong</vt:lpstr>
      <vt:lpstr>Hospital-based infirmary Patient care outcomes (Quality indicators)</vt:lpstr>
      <vt:lpstr>Shatin Cheshire Home </vt:lpstr>
      <vt:lpstr>Person-Centred Care in Shatin Cheshire Home</vt:lpstr>
      <vt:lpstr>PowerPoint 簡報</vt:lpstr>
      <vt:lpstr> Spasticity Prevention &amp; Management</vt:lpstr>
      <vt:lpstr>PowerPoint 簡報</vt:lpstr>
      <vt:lpstr>Dementia Feeding Programme</vt:lpstr>
      <vt:lpstr>Dementia Passport</vt:lpstr>
      <vt:lpstr>Dementia Passport</vt:lpstr>
      <vt:lpstr>End of Life Care</vt:lpstr>
      <vt:lpstr>Advance Care Planning (ACP)</vt:lpstr>
      <vt:lpstr>Staff Engagement</vt:lpstr>
      <vt:lpstr>New Service Model in Shatin Cheshire Home</vt:lpstr>
      <vt:lpstr>PowerPoint 簡報</vt:lpstr>
      <vt:lpstr>PowerPoint 簡報</vt:lpstr>
      <vt:lpstr>PowerPoint 簡報</vt:lpstr>
      <vt:lpstr>In-patient Medication Order Entry (IPMOE) </vt:lpstr>
      <vt:lpstr>PowerPoint 簡報</vt:lpstr>
      <vt:lpstr>Way forward - “Seeing is believing”</vt:lpstr>
      <vt:lpstr>Promotion of Advance Care Planning (ACP)</vt:lpstr>
      <vt:lpstr>PowerPoint 簡報</vt:lpstr>
      <vt:lpstr>Mortality Audit in SCH</vt:lpstr>
      <vt:lpstr>PowerPoint 簡報</vt:lpstr>
      <vt:lpstr>Key Performance Indicators</vt:lpstr>
      <vt:lpstr>Physical Restraint Reduction Program </vt:lpstr>
      <vt:lpstr>Way Forward</vt:lpstr>
      <vt:lpstr>Appreciation from family</vt:lpstr>
      <vt:lpstr>PowerPoint 簡報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Infirmary Medicine – an update</dc:title>
  <dc:creator>Daniel Yuk</dc:creator>
  <cp:lastModifiedBy>ce</cp:lastModifiedBy>
  <cp:revision>137</cp:revision>
  <cp:lastPrinted>2018-11-20T10:32:29Z</cp:lastPrinted>
  <dcterms:created xsi:type="dcterms:W3CDTF">2011-10-08T05:20:48Z</dcterms:created>
  <dcterms:modified xsi:type="dcterms:W3CDTF">2018-11-26T01:54:53Z</dcterms:modified>
</cp:coreProperties>
</file>